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73" r:id="rId14"/>
    <p:sldId id="283" r:id="rId15"/>
    <p:sldId id="282" r:id="rId16"/>
    <p:sldId id="276" r:id="rId17"/>
    <p:sldId id="275" r:id="rId18"/>
    <p:sldId id="277" r:id="rId19"/>
    <p:sldId id="269" r:id="rId20"/>
    <p:sldId id="284" r:id="rId21"/>
    <p:sldId id="268" r:id="rId22"/>
    <p:sldId id="271" r:id="rId23"/>
    <p:sldId id="285" r:id="rId24"/>
    <p:sldId id="270" r:id="rId25"/>
    <p:sldId id="281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>
        <p:scale>
          <a:sx n="130" d="100"/>
          <a:sy n="130" d="100"/>
        </p:scale>
        <p:origin x="112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889000" y="685800"/>
            <a:ext cx="5079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0d9212d2e_1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0d9212d2e_1_5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58fbb92b7_3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58fbb92b7_30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58265050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582650509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65992c48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65992c48f6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550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658fbb92b7_3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658fbb92b7_30_1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472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64312ffa53_0_1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64312ffa53_0_13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30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64149ca2c8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64149ca2c8_0_3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967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58fbb92b7_3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58fbb92b7_30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953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65992c48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65992c48f6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36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65992c48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65992c48f6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484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658fbb92b7_3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658fbb92b7_30_1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58fbb92b7_3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58fbb92b7_3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64149ca2c8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64149ca2c8_0_3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3825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58fbb92b7_3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658fbb92b7_30_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Note that the video’s RPM display</a:t>
            </a:r>
            <a:r>
              <a:rPr lang="en-US" baseline="0" dirty="0" smtClean="0"/>
              <a:t> is on a LCD, but my code would display the same value on a I2C connected computer.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64312ffa53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64312ffa53_0_6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658fbb92b7_3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658fbb92b7_30_1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912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658fbb92b7_3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658fbb92b7_30_1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64149ca2c8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64149ca2c8_0_3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20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65826505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658265050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58fbb92b7_3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58fbb92b7_30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658fbb92b7_3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658fbb92b7_30_1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58265050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582650509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658fbb92b7_3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658fbb92b7_3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658fbb92b7_3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658fbb92b7_3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658fbb92b7_3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658fbb92b7_30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xt on Dark" type="title">
  <p:cSld name="TITLE">
    <p:bg>
      <p:bgPr>
        <a:solidFill>
          <a:srgbClr val="000000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" descr="NYUAD Engineering Division Logo RGB White on White_600dpi.png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279" y="66064"/>
            <a:ext cx="1734175" cy="971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38;p2"/>
          <p:cNvCxnSpPr/>
          <p:nvPr/>
        </p:nvCxnSpPr>
        <p:spPr>
          <a:xfrm>
            <a:off x="189900" y="4953600"/>
            <a:ext cx="8764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2"/>
          <p:cNvSpPr txBox="1">
            <a:spLocks noGrp="1"/>
          </p:cNvSpPr>
          <p:nvPr>
            <p:ph type="sldNum" idx="12"/>
          </p:nvPr>
        </p:nvSpPr>
        <p:spPr>
          <a:xfrm>
            <a:off x="8764200" y="4953600"/>
            <a:ext cx="1899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189900" y="4953600"/>
            <a:ext cx="3744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 Title lorem ipsum ut dolores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5088300" y="4953600"/>
            <a:ext cx="3486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Faiza T. Falcon</a:t>
            </a: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|  NYU Abu </a:t>
            </a:r>
            <a:r>
              <a:rPr lang="en-U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Dhabi</a:t>
            </a: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|  Engineering Design Studio  |  201</a:t>
            </a:r>
            <a:r>
              <a:rPr lang="en-U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42;p2"/>
          <p:cNvSpPr txBox="1">
            <a:spLocks noGrp="1"/>
          </p:cNvSpPr>
          <p:nvPr>
            <p:ph type="body" idx="1"/>
          </p:nvPr>
        </p:nvSpPr>
        <p:spPr>
          <a:xfrm>
            <a:off x="148750" y="1030200"/>
            <a:ext cx="5004300" cy="3676200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Char char="●"/>
              <a:def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Char char="○"/>
              <a:def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Char char="■"/>
              <a:def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Char char="●"/>
              <a:def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Char char="○"/>
              <a:def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Char char="■"/>
              <a:def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Char char="●"/>
              <a:def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Char char="○"/>
              <a:def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Char char="–"/>
              <a:def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title"/>
          </p:nvPr>
        </p:nvSpPr>
        <p:spPr>
          <a:xfrm>
            <a:off x="148745" y="373632"/>
            <a:ext cx="4677300" cy="1899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2"/>
          </p:nvPr>
        </p:nvSpPr>
        <p:spPr>
          <a:xfrm>
            <a:off x="148745" y="563538"/>
            <a:ext cx="46773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45" name="Google Shape;45;p2"/>
          <p:cNvGrpSpPr/>
          <p:nvPr/>
        </p:nvGrpSpPr>
        <p:grpSpPr>
          <a:xfrm>
            <a:off x="-561975" y="-687900"/>
            <a:ext cx="10085775" cy="6196800"/>
            <a:chOff x="-561975" y="-687900"/>
            <a:chExt cx="10085775" cy="6196800"/>
          </a:xfrm>
        </p:grpSpPr>
        <p:sp>
          <p:nvSpPr>
            <p:cNvPr id="46" name="Google Shape;46;p2"/>
            <p:cNvSpPr/>
            <p:nvPr/>
          </p:nvSpPr>
          <p:spPr>
            <a:xfrm>
              <a:off x="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899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95410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1440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561975" y="189900"/>
              <a:ext cx="372000" cy="89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144000" y="8953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379800" y="1087350"/>
              <a:ext cx="189900" cy="348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29675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296750" y="-687900"/>
              <a:ext cx="1657500" cy="51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89900" y="-429000"/>
              <a:ext cx="7106700" cy="23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189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144000" y="1899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333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1440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1899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189900" y="47637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189900" y="45738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7642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574300" y="5319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ogos">
  <p:cSld name="content overview_1">
    <p:bg>
      <p:bgPr>
        <a:solidFill>
          <a:srgbClr val="8965A0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1"/>
          <p:cNvSpPr/>
          <p:nvPr/>
        </p:nvSpPr>
        <p:spPr>
          <a:xfrm>
            <a:off x="6119654" y="3567048"/>
            <a:ext cx="476400" cy="428700"/>
          </a:xfrm>
          <a:prstGeom prst="rect">
            <a:avLst/>
          </a:prstGeom>
          <a:solidFill>
            <a:srgbClr val="8966A0"/>
          </a:solidFill>
          <a:ln>
            <a:noFill/>
          </a:ln>
        </p:spPr>
        <p:txBody>
          <a:bodyPr spcFirstLastPara="1" wrap="square" lIns="18425" tIns="18425" rIns="18425" bIns="18425" anchor="ctr" anchorCtr="0">
            <a:noAutofit/>
          </a:bodyPr>
          <a:lstStyle/>
          <a:p>
            <a:pPr marL="0" marR="0" lvl="0" indent="0" algn="l" rtl="0">
              <a:lnSpc>
                <a:spcPct val="2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200" b="1" i="0" u="none" strike="noStrike" cap="none" baseline="30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1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2480" y="2786118"/>
            <a:ext cx="1735763" cy="54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3575" y="4122275"/>
            <a:ext cx="3343873" cy="2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1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9487" y="2875337"/>
            <a:ext cx="1168311" cy="36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1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4775" y="4161162"/>
            <a:ext cx="2266975" cy="1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1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450" y="4183160"/>
            <a:ext cx="1657505" cy="119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1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2475" y="3359960"/>
            <a:ext cx="1735775" cy="545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1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4775" y="4446030"/>
            <a:ext cx="2266975" cy="163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1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69" y="3449998"/>
            <a:ext cx="1163153" cy="36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1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3588" y="4407156"/>
            <a:ext cx="3343849" cy="2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1"/>
          <p:cNvPicPr preferRelativeResize="0"/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597" y="4468035"/>
            <a:ext cx="1657208" cy="1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1"/>
          <p:cNvPicPr preferRelativeResize="0"/>
          <p:nvPr/>
        </p:nvPicPr>
        <p:blipFill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9962" y="1443129"/>
            <a:ext cx="1735774" cy="63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1"/>
          <p:cNvPicPr preferRelativeResize="0"/>
          <p:nvPr/>
        </p:nvPicPr>
        <p:blipFill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7008" y="464426"/>
            <a:ext cx="1733275" cy="63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1"/>
          <p:cNvPicPr preferRelativeResize="0"/>
          <p:nvPr/>
        </p:nvPicPr>
        <p:blipFill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19" y="1277019"/>
            <a:ext cx="1733275" cy="97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1"/>
          <p:cNvPicPr preferRelativeResize="0"/>
          <p:nvPr/>
        </p:nvPicPr>
        <p:blipFill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1225" y="297803"/>
            <a:ext cx="1735774" cy="972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11"/>
          <p:cNvGrpSpPr/>
          <p:nvPr/>
        </p:nvGrpSpPr>
        <p:grpSpPr>
          <a:xfrm>
            <a:off x="-561975" y="-687900"/>
            <a:ext cx="10085775" cy="6196800"/>
            <a:chOff x="-561975" y="-687900"/>
            <a:chExt cx="10085775" cy="6196800"/>
          </a:xfrm>
        </p:grpSpPr>
        <p:sp>
          <p:nvSpPr>
            <p:cNvPr id="336" name="Google Shape;336;p11"/>
            <p:cNvSpPr/>
            <p:nvPr/>
          </p:nvSpPr>
          <p:spPr>
            <a:xfrm>
              <a:off x="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-1899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895410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91440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-561975" y="189900"/>
              <a:ext cx="372000" cy="89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9144000" y="8953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-379800" y="1087350"/>
              <a:ext cx="189900" cy="348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729675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7296750" y="-687900"/>
              <a:ext cx="1657500" cy="51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189900" y="-429000"/>
              <a:ext cx="7106700" cy="23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-189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9144000" y="1899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9333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91440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-1899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-189900" y="47637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-189900" y="45738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87642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8574300" y="5319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Divider – Avocado">
  <p:cSld name="divider – avocado">
    <p:bg>
      <p:bgPr>
        <a:solidFill>
          <a:srgbClr val="6F9A48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2" descr="NYUAD Engineering Division Logo RGB White on White_600dpi.png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279" y="66064"/>
            <a:ext cx="1734175" cy="971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12"/>
          <p:cNvCxnSpPr/>
          <p:nvPr/>
        </p:nvCxnSpPr>
        <p:spPr>
          <a:xfrm>
            <a:off x="189900" y="4953600"/>
            <a:ext cx="8764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1" name="Google Shape;361;p12"/>
          <p:cNvGrpSpPr/>
          <p:nvPr/>
        </p:nvGrpSpPr>
        <p:grpSpPr>
          <a:xfrm>
            <a:off x="-561975" y="-687900"/>
            <a:ext cx="10085775" cy="6196800"/>
            <a:chOff x="-561975" y="-687900"/>
            <a:chExt cx="10085775" cy="6196800"/>
          </a:xfrm>
        </p:grpSpPr>
        <p:sp>
          <p:nvSpPr>
            <p:cNvPr id="362" name="Google Shape;362;p12"/>
            <p:cNvSpPr/>
            <p:nvPr/>
          </p:nvSpPr>
          <p:spPr>
            <a:xfrm>
              <a:off x="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2"/>
            <p:cNvSpPr/>
            <p:nvPr/>
          </p:nvSpPr>
          <p:spPr>
            <a:xfrm>
              <a:off x="-1899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2"/>
            <p:cNvSpPr/>
            <p:nvPr/>
          </p:nvSpPr>
          <p:spPr>
            <a:xfrm>
              <a:off x="895410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2"/>
            <p:cNvSpPr/>
            <p:nvPr/>
          </p:nvSpPr>
          <p:spPr>
            <a:xfrm>
              <a:off x="91440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2"/>
            <p:cNvSpPr/>
            <p:nvPr/>
          </p:nvSpPr>
          <p:spPr>
            <a:xfrm>
              <a:off x="-561975" y="189900"/>
              <a:ext cx="372000" cy="89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2"/>
            <p:cNvSpPr/>
            <p:nvPr/>
          </p:nvSpPr>
          <p:spPr>
            <a:xfrm>
              <a:off x="9144000" y="8953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2"/>
            <p:cNvSpPr/>
            <p:nvPr/>
          </p:nvSpPr>
          <p:spPr>
            <a:xfrm>
              <a:off x="-379800" y="1087350"/>
              <a:ext cx="189900" cy="348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2"/>
            <p:cNvSpPr/>
            <p:nvPr/>
          </p:nvSpPr>
          <p:spPr>
            <a:xfrm>
              <a:off x="729675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2"/>
            <p:cNvSpPr/>
            <p:nvPr/>
          </p:nvSpPr>
          <p:spPr>
            <a:xfrm>
              <a:off x="7296750" y="-687900"/>
              <a:ext cx="1657500" cy="51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2"/>
            <p:cNvSpPr/>
            <p:nvPr/>
          </p:nvSpPr>
          <p:spPr>
            <a:xfrm>
              <a:off x="189900" y="-429000"/>
              <a:ext cx="7106700" cy="23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2"/>
            <p:cNvSpPr/>
            <p:nvPr/>
          </p:nvSpPr>
          <p:spPr>
            <a:xfrm>
              <a:off x="-189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2"/>
            <p:cNvSpPr/>
            <p:nvPr/>
          </p:nvSpPr>
          <p:spPr>
            <a:xfrm>
              <a:off x="9144000" y="1899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2"/>
            <p:cNvSpPr/>
            <p:nvPr/>
          </p:nvSpPr>
          <p:spPr>
            <a:xfrm>
              <a:off x="9333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2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2"/>
            <p:cNvSpPr/>
            <p:nvPr/>
          </p:nvSpPr>
          <p:spPr>
            <a:xfrm>
              <a:off x="91440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2"/>
            <p:cNvSpPr/>
            <p:nvPr/>
          </p:nvSpPr>
          <p:spPr>
            <a:xfrm>
              <a:off x="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2"/>
            <p:cNvSpPr/>
            <p:nvPr/>
          </p:nvSpPr>
          <p:spPr>
            <a:xfrm>
              <a:off x="-1899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2"/>
            <p:cNvSpPr/>
            <p:nvPr/>
          </p:nvSpPr>
          <p:spPr>
            <a:xfrm>
              <a:off x="-189900" y="47637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2"/>
            <p:cNvSpPr/>
            <p:nvPr/>
          </p:nvSpPr>
          <p:spPr>
            <a:xfrm>
              <a:off x="-189900" y="45738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2"/>
            <p:cNvSpPr/>
            <p:nvPr/>
          </p:nvSpPr>
          <p:spPr>
            <a:xfrm>
              <a:off x="87642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2"/>
            <p:cNvSpPr/>
            <p:nvPr/>
          </p:nvSpPr>
          <p:spPr>
            <a:xfrm>
              <a:off x="8574300" y="5319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2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12"/>
          <p:cNvSpPr txBox="1">
            <a:spLocks noGrp="1"/>
          </p:cNvSpPr>
          <p:nvPr>
            <p:ph type="body" idx="1"/>
          </p:nvPr>
        </p:nvSpPr>
        <p:spPr>
          <a:xfrm>
            <a:off x="147493" y="2135330"/>
            <a:ext cx="5940900" cy="2430000"/>
          </a:xfrm>
          <a:prstGeom prst="rect">
            <a:avLst/>
          </a:prstGeom>
        </p:spPr>
        <p:txBody>
          <a:bodyPr spcFirstLastPara="1" wrap="square" lIns="45725" tIns="45725" rIns="45725" bIns="45725" anchor="b" anchorCtr="0">
            <a:no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●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○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■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●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○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■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●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○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–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5" name="Google Shape;385;p12"/>
          <p:cNvSpPr txBox="1">
            <a:spLocks noGrp="1"/>
          </p:cNvSpPr>
          <p:nvPr>
            <p:ph type="sldNum" idx="12"/>
          </p:nvPr>
        </p:nvSpPr>
        <p:spPr>
          <a:xfrm>
            <a:off x="8764200" y="4953600"/>
            <a:ext cx="1899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" name="Google Shape;386;p12"/>
          <p:cNvSpPr/>
          <p:nvPr/>
        </p:nvSpPr>
        <p:spPr>
          <a:xfrm>
            <a:off x="189900" y="4953600"/>
            <a:ext cx="3744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 Title lorem ipsum ut dolores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12"/>
          <p:cNvSpPr/>
          <p:nvPr/>
        </p:nvSpPr>
        <p:spPr>
          <a:xfrm>
            <a:off x="5088300" y="4953600"/>
            <a:ext cx="3486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Faiza T. Falcon</a:t>
            </a: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|  NYU Abu </a:t>
            </a:r>
            <a:r>
              <a:rPr lang="en-U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Dhabi</a:t>
            </a: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|  Engineering Design Studio  |  201</a:t>
            </a:r>
            <a:r>
              <a:rPr lang="en-U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12"/>
          <p:cNvSpPr txBox="1">
            <a:spLocks noGrp="1"/>
          </p:cNvSpPr>
          <p:nvPr>
            <p:ph type="subTitle" idx="2"/>
          </p:nvPr>
        </p:nvSpPr>
        <p:spPr>
          <a:xfrm>
            <a:off x="147493" y="4565330"/>
            <a:ext cx="4734000" cy="264600"/>
          </a:xfrm>
          <a:prstGeom prst="rect">
            <a:avLst/>
          </a:prstGeom>
        </p:spPr>
        <p:txBody>
          <a:bodyPr spcFirstLastPara="1" wrap="square" lIns="45725" tIns="45725" rIns="45725" bIns="457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12"/>
          <p:cNvSpPr txBox="1">
            <a:spLocks noGrp="1"/>
          </p:cNvSpPr>
          <p:nvPr>
            <p:ph type="title"/>
          </p:nvPr>
        </p:nvSpPr>
        <p:spPr>
          <a:xfrm>
            <a:off x="148745" y="373632"/>
            <a:ext cx="4677300" cy="1899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12"/>
          <p:cNvSpPr txBox="1">
            <a:spLocks noGrp="1"/>
          </p:cNvSpPr>
          <p:nvPr>
            <p:ph type="subTitle" idx="3"/>
          </p:nvPr>
        </p:nvSpPr>
        <p:spPr>
          <a:xfrm>
            <a:off x="148745" y="563538"/>
            <a:ext cx="46773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Divider – Desert Sun">
  <p:cSld name="divider – avocado_2">
    <p:bg>
      <p:bgPr>
        <a:solidFill>
          <a:srgbClr val="EF8B21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13" descr="NYUAD Engineering Division Logo RGB White on White_600dpi.png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279" y="66064"/>
            <a:ext cx="1734175" cy="971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13"/>
          <p:cNvCxnSpPr/>
          <p:nvPr/>
        </p:nvCxnSpPr>
        <p:spPr>
          <a:xfrm>
            <a:off x="189900" y="4953600"/>
            <a:ext cx="8764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4" name="Google Shape;394;p13"/>
          <p:cNvGrpSpPr/>
          <p:nvPr/>
        </p:nvGrpSpPr>
        <p:grpSpPr>
          <a:xfrm>
            <a:off x="-561975" y="-687900"/>
            <a:ext cx="10085775" cy="6196800"/>
            <a:chOff x="-561975" y="-687900"/>
            <a:chExt cx="10085775" cy="6196800"/>
          </a:xfrm>
        </p:grpSpPr>
        <p:sp>
          <p:nvSpPr>
            <p:cNvPr id="395" name="Google Shape;395;p13"/>
            <p:cNvSpPr/>
            <p:nvPr/>
          </p:nvSpPr>
          <p:spPr>
            <a:xfrm>
              <a:off x="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-1899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895410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91440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-561975" y="189900"/>
              <a:ext cx="372000" cy="89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9144000" y="8953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-379800" y="1087350"/>
              <a:ext cx="189900" cy="348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729675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7296750" y="-687900"/>
              <a:ext cx="1657500" cy="51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189900" y="-429000"/>
              <a:ext cx="7106700" cy="23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-189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9144000" y="1899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9333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91440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-1899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-189900" y="47637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-189900" y="45738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87642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8574300" y="5319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13"/>
          <p:cNvSpPr txBox="1">
            <a:spLocks noGrp="1"/>
          </p:cNvSpPr>
          <p:nvPr>
            <p:ph type="sldNum" idx="12"/>
          </p:nvPr>
        </p:nvSpPr>
        <p:spPr>
          <a:xfrm>
            <a:off x="8764200" y="4953600"/>
            <a:ext cx="1899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p13"/>
          <p:cNvSpPr/>
          <p:nvPr/>
        </p:nvSpPr>
        <p:spPr>
          <a:xfrm>
            <a:off x="189900" y="4953600"/>
            <a:ext cx="3744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 Title lorem ipsum ut dolores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13"/>
          <p:cNvSpPr/>
          <p:nvPr/>
        </p:nvSpPr>
        <p:spPr>
          <a:xfrm>
            <a:off x="5088300" y="4953600"/>
            <a:ext cx="3486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Faiza T. Falcon</a:t>
            </a: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|  NYU Abu </a:t>
            </a:r>
            <a:r>
              <a:rPr lang="en-U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Dhabi</a:t>
            </a: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|  Engineering Design Studio  |  201</a:t>
            </a:r>
            <a:r>
              <a:rPr lang="en-U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13"/>
          <p:cNvSpPr txBox="1">
            <a:spLocks noGrp="1"/>
          </p:cNvSpPr>
          <p:nvPr>
            <p:ph type="title"/>
          </p:nvPr>
        </p:nvSpPr>
        <p:spPr>
          <a:xfrm>
            <a:off x="148745" y="373632"/>
            <a:ext cx="4677300" cy="1899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1" name="Google Shape;421;p13"/>
          <p:cNvSpPr txBox="1">
            <a:spLocks noGrp="1"/>
          </p:cNvSpPr>
          <p:nvPr>
            <p:ph type="subTitle" idx="1"/>
          </p:nvPr>
        </p:nvSpPr>
        <p:spPr>
          <a:xfrm>
            <a:off x="148745" y="563538"/>
            <a:ext cx="46773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13"/>
          <p:cNvSpPr txBox="1">
            <a:spLocks noGrp="1"/>
          </p:cNvSpPr>
          <p:nvPr>
            <p:ph type="body" idx="2"/>
          </p:nvPr>
        </p:nvSpPr>
        <p:spPr>
          <a:xfrm>
            <a:off x="147493" y="2135330"/>
            <a:ext cx="5940900" cy="2430000"/>
          </a:xfrm>
          <a:prstGeom prst="rect">
            <a:avLst/>
          </a:prstGeom>
        </p:spPr>
        <p:txBody>
          <a:bodyPr spcFirstLastPara="1" wrap="square" lIns="45725" tIns="45725" rIns="45725" bIns="45725" anchor="b" anchorCtr="0">
            <a:no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●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○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■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●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○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■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●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○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–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3" name="Google Shape;423;p13"/>
          <p:cNvSpPr txBox="1">
            <a:spLocks noGrp="1"/>
          </p:cNvSpPr>
          <p:nvPr>
            <p:ph type="subTitle" idx="3"/>
          </p:nvPr>
        </p:nvSpPr>
        <p:spPr>
          <a:xfrm>
            <a:off x="147493" y="4565330"/>
            <a:ext cx="4734000" cy="264600"/>
          </a:xfrm>
          <a:prstGeom prst="rect">
            <a:avLst/>
          </a:prstGeom>
        </p:spPr>
        <p:txBody>
          <a:bodyPr spcFirstLastPara="1" wrap="square" lIns="45725" tIns="45725" rIns="45725" bIns="457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Divider – Sea Port">
  <p:cSld name="divider – avocado_2_1">
    <p:bg>
      <p:bgPr>
        <a:solidFill>
          <a:srgbClr val="4198D3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14" descr="NYUAD Engineering Division Logo RGB White on White_600dpi.png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279" y="66064"/>
            <a:ext cx="1734175" cy="971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" name="Google Shape;426;p14"/>
          <p:cNvCxnSpPr/>
          <p:nvPr/>
        </p:nvCxnSpPr>
        <p:spPr>
          <a:xfrm>
            <a:off x="189900" y="4953600"/>
            <a:ext cx="8764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27" name="Google Shape;427;p14"/>
          <p:cNvGrpSpPr/>
          <p:nvPr/>
        </p:nvGrpSpPr>
        <p:grpSpPr>
          <a:xfrm>
            <a:off x="-561975" y="-687900"/>
            <a:ext cx="10085775" cy="6196800"/>
            <a:chOff x="-561975" y="-687900"/>
            <a:chExt cx="10085775" cy="6196800"/>
          </a:xfrm>
        </p:grpSpPr>
        <p:sp>
          <p:nvSpPr>
            <p:cNvPr id="428" name="Google Shape;428;p14"/>
            <p:cNvSpPr/>
            <p:nvPr/>
          </p:nvSpPr>
          <p:spPr>
            <a:xfrm>
              <a:off x="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-1899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895410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91440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-561975" y="189900"/>
              <a:ext cx="372000" cy="89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9144000" y="8953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-379800" y="1087350"/>
              <a:ext cx="189900" cy="348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729675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7296750" y="-687900"/>
              <a:ext cx="1657500" cy="51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189900" y="-429000"/>
              <a:ext cx="7106700" cy="23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-189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9144000" y="1899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9333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91440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-1899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-189900" y="47637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-189900" y="45738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87642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8574300" y="5319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14"/>
          <p:cNvSpPr txBox="1">
            <a:spLocks noGrp="1"/>
          </p:cNvSpPr>
          <p:nvPr>
            <p:ph type="sldNum" idx="12"/>
          </p:nvPr>
        </p:nvSpPr>
        <p:spPr>
          <a:xfrm>
            <a:off x="8764200" y="4953600"/>
            <a:ext cx="1899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1" name="Google Shape;451;p14"/>
          <p:cNvSpPr/>
          <p:nvPr/>
        </p:nvSpPr>
        <p:spPr>
          <a:xfrm>
            <a:off x="189900" y="4953600"/>
            <a:ext cx="3744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 Title lorem ipsum ut dolores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p14"/>
          <p:cNvSpPr/>
          <p:nvPr/>
        </p:nvSpPr>
        <p:spPr>
          <a:xfrm>
            <a:off x="5088300" y="4953600"/>
            <a:ext cx="3486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Faiza T. Falcon</a:t>
            </a: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|  NYU Abu </a:t>
            </a:r>
            <a:r>
              <a:rPr lang="en-U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Dhabi</a:t>
            </a: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|  Engineering Design Studio  |  201</a:t>
            </a:r>
            <a:r>
              <a:rPr lang="en-U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14"/>
          <p:cNvSpPr txBox="1">
            <a:spLocks noGrp="1"/>
          </p:cNvSpPr>
          <p:nvPr>
            <p:ph type="title"/>
          </p:nvPr>
        </p:nvSpPr>
        <p:spPr>
          <a:xfrm>
            <a:off x="148745" y="373632"/>
            <a:ext cx="4677300" cy="1899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"/>
          <p:cNvSpPr txBox="1">
            <a:spLocks noGrp="1"/>
          </p:cNvSpPr>
          <p:nvPr>
            <p:ph type="subTitle" idx="1"/>
          </p:nvPr>
        </p:nvSpPr>
        <p:spPr>
          <a:xfrm>
            <a:off x="148745" y="563538"/>
            <a:ext cx="46773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"/>
          <p:cNvSpPr txBox="1">
            <a:spLocks noGrp="1"/>
          </p:cNvSpPr>
          <p:nvPr>
            <p:ph type="body" idx="2"/>
          </p:nvPr>
        </p:nvSpPr>
        <p:spPr>
          <a:xfrm>
            <a:off x="147493" y="2135330"/>
            <a:ext cx="5940900" cy="2430000"/>
          </a:xfrm>
          <a:prstGeom prst="rect">
            <a:avLst/>
          </a:prstGeom>
        </p:spPr>
        <p:txBody>
          <a:bodyPr spcFirstLastPara="1" wrap="square" lIns="45725" tIns="45725" rIns="45725" bIns="45725" anchor="b" anchorCtr="0">
            <a:no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●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○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■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●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○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■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●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○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–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56" name="Google Shape;456;p14"/>
          <p:cNvSpPr txBox="1">
            <a:spLocks noGrp="1"/>
          </p:cNvSpPr>
          <p:nvPr>
            <p:ph type="subTitle" idx="3"/>
          </p:nvPr>
        </p:nvSpPr>
        <p:spPr>
          <a:xfrm>
            <a:off x="147493" y="4565330"/>
            <a:ext cx="4734000" cy="264600"/>
          </a:xfrm>
          <a:prstGeom prst="rect">
            <a:avLst/>
          </a:prstGeom>
        </p:spPr>
        <p:txBody>
          <a:bodyPr spcFirstLastPara="1" wrap="square" lIns="45725" tIns="45725" rIns="45725" bIns="457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Divider – Oasis">
  <p:cSld name="divider – avocado_2_1_1">
    <p:bg>
      <p:bgPr>
        <a:solidFill>
          <a:srgbClr val="008DA9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15"/>
          <p:cNvCxnSpPr/>
          <p:nvPr/>
        </p:nvCxnSpPr>
        <p:spPr>
          <a:xfrm>
            <a:off x="189900" y="4953600"/>
            <a:ext cx="8764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59" name="Google Shape;459;p15"/>
          <p:cNvGrpSpPr/>
          <p:nvPr/>
        </p:nvGrpSpPr>
        <p:grpSpPr>
          <a:xfrm>
            <a:off x="-561975" y="-687900"/>
            <a:ext cx="10085775" cy="6196800"/>
            <a:chOff x="-561975" y="-687900"/>
            <a:chExt cx="10085775" cy="6196800"/>
          </a:xfrm>
        </p:grpSpPr>
        <p:sp>
          <p:nvSpPr>
            <p:cNvPr id="460" name="Google Shape;460;p15"/>
            <p:cNvSpPr/>
            <p:nvPr/>
          </p:nvSpPr>
          <p:spPr>
            <a:xfrm>
              <a:off x="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-1899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895410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91440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-561975" y="189900"/>
              <a:ext cx="372000" cy="89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9144000" y="8953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-379800" y="1087350"/>
              <a:ext cx="189900" cy="348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729675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7296750" y="-687900"/>
              <a:ext cx="1657500" cy="51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189900" y="-429000"/>
              <a:ext cx="7106700" cy="23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-189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9144000" y="1899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9333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91440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-1899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-189900" y="47637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-189900" y="45738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87642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8574300" y="5319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15"/>
          <p:cNvSpPr txBox="1">
            <a:spLocks noGrp="1"/>
          </p:cNvSpPr>
          <p:nvPr>
            <p:ph type="sldNum" idx="12"/>
          </p:nvPr>
        </p:nvSpPr>
        <p:spPr>
          <a:xfrm>
            <a:off x="8764200" y="4953600"/>
            <a:ext cx="1899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p15"/>
          <p:cNvSpPr/>
          <p:nvPr/>
        </p:nvSpPr>
        <p:spPr>
          <a:xfrm>
            <a:off x="189900" y="4953600"/>
            <a:ext cx="3744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 Title lorem ipsum ut dolores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p15"/>
          <p:cNvSpPr/>
          <p:nvPr/>
        </p:nvSpPr>
        <p:spPr>
          <a:xfrm>
            <a:off x="5088300" y="4953600"/>
            <a:ext cx="3486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Faiza T. Falcon</a:t>
            </a: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|  NYU Abu </a:t>
            </a:r>
            <a:r>
              <a:rPr lang="en-U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Dhabi</a:t>
            </a: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|  Engineering Design Studio  |  201</a:t>
            </a:r>
            <a:r>
              <a:rPr lang="en-U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15"/>
          <p:cNvSpPr txBox="1">
            <a:spLocks noGrp="1"/>
          </p:cNvSpPr>
          <p:nvPr>
            <p:ph type="title"/>
          </p:nvPr>
        </p:nvSpPr>
        <p:spPr>
          <a:xfrm>
            <a:off x="148745" y="373632"/>
            <a:ext cx="4677300" cy="1899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15"/>
          <p:cNvSpPr txBox="1">
            <a:spLocks noGrp="1"/>
          </p:cNvSpPr>
          <p:nvPr>
            <p:ph type="subTitle" idx="1"/>
          </p:nvPr>
        </p:nvSpPr>
        <p:spPr>
          <a:xfrm>
            <a:off x="148745" y="563538"/>
            <a:ext cx="46773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87" name="Google Shape;487;p15" descr="NYUAD Engineering Division Logo RGB White on White_600dpi.png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279" y="66064"/>
            <a:ext cx="1734175" cy="97109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5"/>
          <p:cNvSpPr txBox="1">
            <a:spLocks noGrp="1"/>
          </p:cNvSpPr>
          <p:nvPr>
            <p:ph type="body" idx="2"/>
          </p:nvPr>
        </p:nvSpPr>
        <p:spPr>
          <a:xfrm>
            <a:off x="147493" y="2135330"/>
            <a:ext cx="5940900" cy="2430000"/>
          </a:xfrm>
          <a:prstGeom prst="rect">
            <a:avLst/>
          </a:prstGeom>
        </p:spPr>
        <p:txBody>
          <a:bodyPr spcFirstLastPara="1" wrap="square" lIns="45725" tIns="45725" rIns="45725" bIns="45725" anchor="b" anchorCtr="0">
            <a:no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●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○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■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●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○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■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●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○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–"/>
              <a:defRPr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9" name="Google Shape;489;p15"/>
          <p:cNvSpPr txBox="1">
            <a:spLocks noGrp="1"/>
          </p:cNvSpPr>
          <p:nvPr>
            <p:ph type="subTitle" idx="3"/>
          </p:nvPr>
        </p:nvSpPr>
        <p:spPr>
          <a:xfrm>
            <a:off x="147493" y="4565330"/>
            <a:ext cx="4734000" cy="264600"/>
          </a:xfrm>
          <a:prstGeom prst="rect">
            <a:avLst/>
          </a:prstGeom>
        </p:spPr>
        <p:txBody>
          <a:bodyPr spcFirstLastPara="1" wrap="square" lIns="45725" tIns="45725" rIns="45725" bIns="457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Divider – Sunny">
  <p:cSld name="divider – avocado_2_1_1_1">
    <p:bg>
      <p:bgPr>
        <a:solidFill>
          <a:srgbClr val="F4CD30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1" name="Google Shape;491;p16"/>
          <p:cNvCxnSpPr/>
          <p:nvPr/>
        </p:nvCxnSpPr>
        <p:spPr>
          <a:xfrm>
            <a:off x="189900" y="4953600"/>
            <a:ext cx="8764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92" name="Google Shape;492;p16" descr="NYUAD Engineering Division Logo RGB Black on White_600dpi.png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276" y="66076"/>
            <a:ext cx="1734175" cy="97110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16"/>
          <p:cNvSpPr txBox="1">
            <a:spLocks noGrp="1"/>
          </p:cNvSpPr>
          <p:nvPr>
            <p:ph type="sldNum" idx="12"/>
          </p:nvPr>
        </p:nvSpPr>
        <p:spPr>
          <a:xfrm>
            <a:off x="8764200" y="4953600"/>
            <a:ext cx="1899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4" name="Google Shape;494;p16"/>
          <p:cNvSpPr/>
          <p:nvPr/>
        </p:nvSpPr>
        <p:spPr>
          <a:xfrm>
            <a:off x="189900" y="4953600"/>
            <a:ext cx="3744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i="0" u="none" strike="noStrike" cap="none">
                <a:latin typeface="Montserrat"/>
                <a:ea typeface="Montserrat"/>
                <a:cs typeface="Montserrat"/>
                <a:sym typeface="Montserrat"/>
              </a:rPr>
              <a:t>Presentation Title lorem ipsum ut dolores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5" name="Google Shape;495;p16"/>
          <p:cNvSpPr/>
          <p:nvPr/>
        </p:nvSpPr>
        <p:spPr>
          <a:xfrm>
            <a:off x="5088300" y="4953600"/>
            <a:ext cx="3486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>
                <a:latin typeface="Montserrat"/>
                <a:ea typeface="Montserrat"/>
                <a:cs typeface="Montserrat"/>
                <a:sym typeface="Montserrat"/>
              </a:rPr>
              <a:t>Faiza T. Falcon</a:t>
            </a:r>
            <a:r>
              <a:rPr lang="en-US" sz="600" b="0" i="0" u="none" strike="noStrike" cap="none">
                <a:latin typeface="Montserrat"/>
                <a:ea typeface="Montserrat"/>
                <a:cs typeface="Montserrat"/>
                <a:sym typeface="Montserrat"/>
              </a:rPr>
              <a:t>  |  NYU Abu </a:t>
            </a: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Dhabi</a:t>
            </a:r>
            <a:r>
              <a:rPr lang="en-US" sz="600" b="0" i="0" u="none" strike="noStrike" cap="none">
                <a:latin typeface="Montserrat"/>
                <a:ea typeface="Montserrat"/>
                <a:cs typeface="Montserrat"/>
                <a:sym typeface="Montserrat"/>
              </a:rPr>
              <a:t>  |  Engineering Design Studio  |  201</a:t>
            </a: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6" name="Google Shape;496;p16"/>
          <p:cNvSpPr txBox="1">
            <a:spLocks noGrp="1"/>
          </p:cNvSpPr>
          <p:nvPr>
            <p:ph type="title"/>
          </p:nvPr>
        </p:nvSpPr>
        <p:spPr>
          <a:xfrm>
            <a:off x="148745" y="373632"/>
            <a:ext cx="4677300" cy="1899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6"/>
          <p:cNvSpPr txBox="1">
            <a:spLocks noGrp="1"/>
          </p:cNvSpPr>
          <p:nvPr>
            <p:ph type="subTitle" idx="1"/>
          </p:nvPr>
        </p:nvSpPr>
        <p:spPr>
          <a:xfrm>
            <a:off x="148745" y="563538"/>
            <a:ext cx="46773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>
            <a:endParaRPr/>
          </a:p>
        </p:txBody>
      </p:sp>
      <p:grpSp>
        <p:nvGrpSpPr>
          <p:cNvPr id="498" name="Google Shape;498;p16"/>
          <p:cNvGrpSpPr/>
          <p:nvPr/>
        </p:nvGrpSpPr>
        <p:grpSpPr>
          <a:xfrm>
            <a:off x="-561975" y="-687900"/>
            <a:ext cx="10085775" cy="6196800"/>
            <a:chOff x="-561975" y="-687900"/>
            <a:chExt cx="10085775" cy="6196800"/>
          </a:xfrm>
        </p:grpSpPr>
        <p:sp>
          <p:nvSpPr>
            <p:cNvPr id="499" name="Google Shape;499;p16"/>
            <p:cNvSpPr/>
            <p:nvPr/>
          </p:nvSpPr>
          <p:spPr>
            <a:xfrm>
              <a:off x="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-1899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895410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91440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-561975" y="189900"/>
              <a:ext cx="372000" cy="89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9144000" y="8953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-379800" y="1087350"/>
              <a:ext cx="189900" cy="348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729675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7296750" y="-687900"/>
              <a:ext cx="1657500" cy="51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189900" y="-429000"/>
              <a:ext cx="7106700" cy="23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-189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9144000" y="1899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9333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91440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-1899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-189900" y="47637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-189900" y="45738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87642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8574300" y="5319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16"/>
          <p:cNvSpPr txBox="1">
            <a:spLocks noGrp="1"/>
          </p:cNvSpPr>
          <p:nvPr>
            <p:ph type="body" idx="2"/>
          </p:nvPr>
        </p:nvSpPr>
        <p:spPr>
          <a:xfrm>
            <a:off x="147493" y="2135330"/>
            <a:ext cx="5940900" cy="2430000"/>
          </a:xfrm>
          <a:prstGeom prst="rect">
            <a:avLst/>
          </a:prstGeom>
        </p:spPr>
        <p:txBody>
          <a:bodyPr spcFirstLastPara="1" wrap="square" lIns="45725" tIns="45725" rIns="45725" bIns="45725" anchor="b" anchorCtr="0">
            <a:no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Char char="●"/>
              <a:defRPr sz="25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7350" rt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Char char="○"/>
              <a:defRPr sz="25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7350" rt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Char char="■"/>
              <a:defRPr sz="25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7350" rt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Char char="●"/>
              <a:defRPr sz="25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7350" rt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Char char="○"/>
              <a:defRPr sz="25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7350" rt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Char char="■"/>
              <a:defRPr sz="25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7350" rt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Char char="●"/>
              <a:defRPr sz="25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7350" rt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Char char="○"/>
              <a:defRPr sz="25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7350" rtl="0"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Char char="–"/>
              <a:defRPr sz="2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2" name="Google Shape;522;p16"/>
          <p:cNvSpPr txBox="1">
            <a:spLocks noGrp="1"/>
          </p:cNvSpPr>
          <p:nvPr>
            <p:ph type="subTitle" idx="3"/>
          </p:nvPr>
        </p:nvSpPr>
        <p:spPr>
          <a:xfrm>
            <a:off x="147493" y="4565330"/>
            <a:ext cx="4734000" cy="264600"/>
          </a:xfrm>
          <a:prstGeom prst="rect">
            <a:avLst/>
          </a:prstGeom>
        </p:spPr>
        <p:txBody>
          <a:bodyPr spcFirstLastPara="1" wrap="square" lIns="45725" tIns="45725" rIns="45725" bIns="457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pyright Notice">
  <p:cSld name="Impressum - englisch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7"/>
          <p:cNvSpPr/>
          <p:nvPr/>
        </p:nvSpPr>
        <p:spPr>
          <a:xfrm>
            <a:off x="189900" y="1087350"/>
            <a:ext cx="4382100" cy="3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700" i="0" u="none" strike="noStrike" cap="none">
                <a:latin typeface="Montserrat"/>
                <a:ea typeface="Montserrat"/>
                <a:cs typeface="Montserrat"/>
                <a:sym typeface="Montserrat"/>
              </a:rPr>
              <a:t>The content of this presentation is protected by copyright law. All rights to</a:t>
            </a:r>
            <a:r>
              <a:rPr lang="en-US" sz="7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00" i="0" u="none" strike="noStrike" cap="none">
                <a:latin typeface="Montserrat"/>
                <a:ea typeface="Montserrat"/>
                <a:cs typeface="Montserrat"/>
                <a:sym typeface="Montserrat"/>
              </a:rPr>
              <a:t>the presentation and its contents rest with </a:t>
            </a:r>
            <a:r>
              <a:rPr lang="en-US" sz="700">
                <a:latin typeface="Montserrat"/>
                <a:ea typeface="Montserrat"/>
                <a:cs typeface="Montserrat"/>
                <a:sym typeface="Montserrat"/>
              </a:rPr>
              <a:t>the author(s) listed below.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endParaRPr sz="700" i="0" u="none" strike="noStrike" cap="none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700" i="0" u="none" strike="noStrike" cap="none">
                <a:latin typeface="Montserrat"/>
                <a:ea typeface="Montserrat"/>
                <a:cs typeface="Montserrat"/>
                <a:sym typeface="Montserrat"/>
              </a:rPr>
              <a:t>The content of this presentation may not be copied in part or as a whole, published, altered, translated, sold or used without the prior written</a:t>
            </a:r>
            <a:r>
              <a:rPr lang="en-US" sz="7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00" i="0" u="none" strike="noStrike" cap="none">
                <a:latin typeface="Montserrat"/>
                <a:ea typeface="Montserrat"/>
                <a:cs typeface="Montserrat"/>
                <a:sym typeface="Montserrat"/>
              </a:rPr>
              <a:t>consent of the author(s):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endParaRPr sz="700" i="0" u="none" strike="noStrike" cap="none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700" b="1">
                <a:latin typeface="Montserrat"/>
                <a:ea typeface="Montserrat"/>
                <a:cs typeface="Montserrat"/>
                <a:sym typeface="Montserrat"/>
              </a:rPr>
              <a:t>Faiza T. Falcon</a:t>
            </a:r>
            <a:endParaRPr sz="7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700" b="1">
                <a:latin typeface="Montserrat"/>
                <a:ea typeface="Montserrat"/>
                <a:cs typeface="Montserrat"/>
                <a:sym typeface="Montserrat"/>
              </a:rPr>
              <a:t>faiza.t.falcon</a:t>
            </a:r>
            <a:r>
              <a:rPr lang="en-US" sz="700" b="1" i="0" u="none" strike="noStrike" cap="none">
                <a:latin typeface="Montserrat"/>
                <a:ea typeface="Montserrat"/>
                <a:cs typeface="Montserrat"/>
                <a:sym typeface="Montserrat"/>
              </a:rPr>
              <a:t>@nyu.edu </a:t>
            </a:r>
            <a:endParaRPr sz="7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endParaRPr sz="700" i="0" u="none" strike="noStrike" cap="none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700" i="0" u="none" strike="noStrike" cap="none">
                <a:latin typeface="Montserrat"/>
                <a:ea typeface="Montserrat"/>
                <a:cs typeface="Montserrat"/>
                <a:sym typeface="Montserrat"/>
              </a:rPr>
              <a:t>We hereby expressly state that the surrender, sending or consignment of this presentation do not grant any rights of utilisation. The information, ideas and content</a:t>
            </a:r>
            <a:r>
              <a:rPr lang="en-US" sz="7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700" i="0" u="none" strike="noStrike" cap="none">
                <a:latin typeface="Montserrat"/>
                <a:ea typeface="Montserrat"/>
                <a:cs typeface="Montserrat"/>
                <a:sym typeface="Montserrat"/>
              </a:rPr>
              <a:t>on this presentation may not be passed on to third parties without the permission of the author.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endParaRPr sz="700" i="0" u="none" strike="noStrike" cap="none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700" i="0" u="none" strike="noStrike" cap="none">
                <a:latin typeface="Montserrat"/>
                <a:ea typeface="Montserrat"/>
                <a:cs typeface="Montserrat"/>
                <a:sym typeface="Montserrat"/>
              </a:rPr>
              <a:t>© F</a:t>
            </a:r>
            <a:r>
              <a:rPr lang="en-US" sz="700">
                <a:latin typeface="Montserrat"/>
                <a:ea typeface="Montserrat"/>
                <a:cs typeface="Montserrat"/>
                <a:sym typeface="Montserrat"/>
              </a:rPr>
              <a:t>aiza T. Falcon</a:t>
            </a:r>
            <a:r>
              <a:rPr lang="en-US" sz="700" i="0" u="none" strike="noStrike" cap="none">
                <a:latin typeface="Montserrat"/>
                <a:ea typeface="Montserrat"/>
                <a:cs typeface="Montserrat"/>
                <a:sym typeface="Montserrat"/>
              </a:rPr>
              <a:t>, New York University Abu Dhabi, 201</a:t>
            </a:r>
            <a:r>
              <a:rPr lang="en-US" sz="7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endParaRPr sz="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New York University Abu Dhabi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P.O. Box 129188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Abu Dhabi, United Arab Emirates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+971 (0) 2 628 4000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5" name="Google Shape;525;p17" descr="NYUAD Engineering Division Logo RGB Black on White_600dpi.png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276" y="66076"/>
            <a:ext cx="1734175" cy="971102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7"/>
          <p:cNvSpPr/>
          <p:nvPr/>
        </p:nvSpPr>
        <p:spPr>
          <a:xfrm>
            <a:off x="197268" y="403115"/>
            <a:ext cx="4456800" cy="1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1100" b="1">
                <a:latin typeface="Montserrat"/>
                <a:ea typeface="Montserrat"/>
                <a:cs typeface="Montserrat"/>
                <a:sym typeface="Montserrat"/>
              </a:rPr>
              <a:t>COPYRIGHT NOTICE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7" name="Google Shape;527;p17"/>
          <p:cNvCxnSpPr/>
          <p:nvPr/>
        </p:nvCxnSpPr>
        <p:spPr>
          <a:xfrm>
            <a:off x="189900" y="4953600"/>
            <a:ext cx="8764200" cy="0"/>
          </a:xfrm>
          <a:prstGeom prst="straightConnector1">
            <a:avLst/>
          </a:prstGeom>
          <a:noFill/>
          <a:ln w="9525" cap="flat" cmpd="sng">
            <a:solidFill>
              <a:srgbClr val="92929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28" name="Google Shape;528;p17"/>
          <p:cNvGrpSpPr/>
          <p:nvPr/>
        </p:nvGrpSpPr>
        <p:grpSpPr>
          <a:xfrm>
            <a:off x="-561975" y="-687900"/>
            <a:ext cx="10085775" cy="6196800"/>
            <a:chOff x="-561975" y="-687900"/>
            <a:chExt cx="10085775" cy="6196800"/>
          </a:xfrm>
        </p:grpSpPr>
        <p:sp>
          <p:nvSpPr>
            <p:cNvPr id="529" name="Google Shape;529;p17"/>
            <p:cNvSpPr/>
            <p:nvPr/>
          </p:nvSpPr>
          <p:spPr>
            <a:xfrm>
              <a:off x="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7"/>
            <p:cNvSpPr/>
            <p:nvPr/>
          </p:nvSpPr>
          <p:spPr>
            <a:xfrm>
              <a:off x="-1899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7"/>
            <p:cNvSpPr/>
            <p:nvPr/>
          </p:nvSpPr>
          <p:spPr>
            <a:xfrm>
              <a:off x="895410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7"/>
            <p:cNvSpPr/>
            <p:nvPr/>
          </p:nvSpPr>
          <p:spPr>
            <a:xfrm>
              <a:off x="91440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-561975" y="189900"/>
              <a:ext cx="372000" cy="89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9144000" y="8953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-379800" y="1087350"/>
              <a:ext cx="189900" cy="348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729675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7296750" y="-687900"/>
              <a:ext cx="1657500" cy="51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189900" y="-429000"/>
              <a:ext cx="7106700" cy="23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-189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7"/>
            <p:cNvSpPr/>
            <p:nvPr/>
          </p:nvSpPr>
          <p:spPr>
            <a:xfrm>
              <a:off x="9144000" y="1899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7"/>
            <p:cNvSpPr/>
            <p:nvPr/>
          </p:nvSpPr>
          <p:spPr>
            <a:xfrm>
              <a:off x="9333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7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7"/>
            <p:cNvSpPr/>
            <p:nvPr/>
          </p:nvSpPr>
          <p:spPr>
            <a:xfrm>
              <a:off x="91440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7"/>
            <p:cNvSpPr/>
            <p:nvPr/>
          </p:nvSpPr>
          <p:spPr>
            <a:xfrm>
              <a:off x="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7"/>
            <p:cNvSpPr/>
            <p:nvPr/>
          </p:nvSpPr>
          <p:spPr>
            <a:xfrm>
              <a:off x="-1899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7"/>
            <p:cNvSpPr/>
            <p:nvPr/>
          </p:nvSpPr>
          <p:spPr>
            <a:xfrm>
              <a:off x="-189900" y="47637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7"/>
            <p:cNvSpPr/>
            <p:nvPr/>
          </p:nvSpPr>
          <p:spPr>
            <a:xfrm>
              <a:off x="-189900" y="45738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7"/>
            <p:cNvSpPr/>
            <p:nvPr/>
          </p:nvSpPr>
          <p:spPr>
            <a:xfrm>
              <a:off x="87642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7"/>
            <p:cNvSpPr/>
            <p:nvPr/>
          </p:nvSpPr>
          <p:spPr>
            <a:xfrm>
              <a:off x="8574300" y="5319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7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p17"/>
          <p:cNvSpPr txBox="1">
            <a:spLocks noGrp="1"/>
          </p:cNvSpPr>
          <p:nvPr>
            <p:ph type="sldNum" idx="12"/>
          </p:nvPr>
        </p:nvSpPr>
        <p:spPr>
          <a:xfrm>
            <a:off x="8764200" y="4953600"/>
            <a:ext cx="1899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2" name="Google Shape;552;p17"/>
          <p:cNvSpPr/>
          <p:nvPr/>
        </p:nvSpPr>
        <p:spPr>
          <a:xfrm>
            <a:off x="189900" y="4953600"/>
            <a:ext cx="3744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i="0" u="none" strike="noStrike" cap="none">
                <a:latin typeface="Montserrat"/>
                <a:ea typeface="Montserrat"/>
                <a:cs typeface="Montserrat"/>
                <a:sym typeface="Montserrat"/>
              </a:rPr>
              <a:t>Presentation Title lorem ipsum ut dolores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17"/>
          <p:cNvSpPr/>
          <p:nvPr/>
        </p:nvSpPr>
        <p:spPr>
          <a:xfrm>
            <a:off x="5088300" y="4953600"/>
            <a:ext cx="3486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>
                <a:latin typeface="Montserrat"/>
                <a:ea typeface="Montserrat"/>
                <a:cs typeface="Montserrat"/>
                <a:sym typeface="Montserrat"/>
              </a:rPr>
              <a:t>Faiza T. Falcon</a:t>
            </a:r>
            <a:r>
              <a:rPr lang="en-US" sz="600" b="0" i="0" u="none" strike="noStrike" cap="none">
                <a:latin typeface="Montserrat"/>
                <a:ea typeface="Montserrat"/>
                <a:cs typeface="Montserrat"/>
                <a:sym typeface="Montserrat"/>
              </a:rPr>
              <a:t>  |  NYU Abu </a:t>
            </a: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Dhabi</a:t>
            </a:r>
            <a:r>
              <a:rPr lang="en-US" sz="600" b="0" i="0" u="none" strike="noStrike" cap="none">
                <a:latin typeface="Montserrat"/>
                <a:ea typeface="Montserrat"/>
                <a:cs typeface="Montserrat"/>
                <a:sym typeface="Montserrat"/>
              </a:rPr>
              <a:t>  |  Engineering Design Studio  |  201</a:t>
            </a: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YUAD Style Guide Colors">
  <p:cSld name="title – bright image copy">
    <p:bg>
      <p:bgPr>
        <a:solidFill>
          <a:srgbClr val="000000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8"/>
          <p:cNvSpPr/>
          <p:nvPr/>
        </p:nvSpPr>
        <p:spPr>
          <a:xfrm>
            <a:off x="202455" y="1363012"/>
            <a:ext cx="476400" cy="428700"/>
          </a:xfrm>
          <a:prstGeom prst="rect">
            <a:avLst/>
          </a:prstGeom>
          <a:solidFill>
            <a:srgbClr val="57068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425" tIns="18425" rIns="18425" bIns="18425" anchor="ctr" anchorCtr="0">
            <a:noAutofit/>
          </a:bodyPr>
          <a:lstStyle/>
          <a:p>
            <a:pPr marL="0" marR="0" lvl="0" indent="0" algn="l" rtl="0">
              <a:lnSpc>
                <a:spcPct val="2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200" b="1" i="0" u="none" strike="noStrike" cap="none" baseline="30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8"/>
          <p:cNvSpPr/>
          <p:nvPr/>
        </p:nvSpPr>
        <p:spPr>
          <a:xfrm>
            <a:off x="202455" y="1825178"/>
            <a:ext cx="476400" cy="428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425" tIns="18425" rIns="18425" bIns="18425" anchor="ctr" anchorCtr="0">
            <a:noAutofit/>
          </a:bodyPr>
          <a:lstStyle/>
          <a:p>
            <a:pPr marL="0" marR="0" lvl="0" indent="0" algn="l" rtl="0">
              <a:lnSpc>
                <a:spcPct val="2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200" b="1" i="0" u="none" strike="noStrike" cap="none" baseline="30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18"/>
          <p:cNvSpPr/>
          <p:nvPr/>
        </p:nvSpPr>
        <p:spPr>
          <a:xfrm>
            <a:off x="197693" y="2294713"/>
            <a:ext cx="476400" cy="4287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8425" tIns="18425" rIns="18425" bIns="18425" anchor="ctr" anchorCtr="0">
            <a:noAutofit/>
          </a:bodyPr>
          <a:lstStyle/>
          <a:p>
            <a:pPr marL="0" marR="0" lvl="0" indent="0" algn="l" rtl="0">
              <a:lnSpc>
                <a:spcPct val="2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200" b="1" i="0" u="none" strike="noStrike" cap="none" baseline="30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18"/>
          <p:cNvSpPr/>
          <p:nvPr/>
        </p:nvSpPr>
        <p:spPr>
          <a:xfrm>
            <a:off x="718485" y="1357879"/>
            <a:ext cx="7827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425" tIns="18425" rIns="18425" bIns="18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NYU Violet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RGB: 87, 6 140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HEX: 57068c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p18"/>
          <p:cNvSpPr/>
          <p:nvPr/>
        </p:nvSpPr>
        <p:spPr>
          <a:xfrm>
            <a:off x="718485" y="1815759"/>
            <a:ext cx="743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425" tIns="18425" rIns="18425" bIns="18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Black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RGB: 0,0,0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HEX: 000000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18"/>
          <p:cNvSpPr/>
          <p:nvPr/>
        </p:nvSpPr>
        <p:spPr>
          <a:xfrm>
            <a:off x="718485" y="2282212"/>
            <a:ext cx="9993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425" tIns="18425" rIns="18425" bIns="18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White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RGB: 255, 255, 255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HEX: ffffff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18"/>
          <p:cNvSpPr/>
          <p:nvPr/>
        </p:nvSpPr>
        <p:spPr>
          <a:xfrm>
            <a:off x="2503537" y="1363012"/>
            <a:ext cx="476400" cy="428700"/>
          </a:xfrm>
          <a:prstGeom prst="rect">
            <a:avLst/>
          </a:prstGeom>
          <a:solidFill>
            <a:srgbClr val="008DA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425" tIns="18425" rIns="18425" bIns="18425" anchor="ctr" anchorCtr="0">
            <a:noAutofit/>
          </a:bodyPr>
          <a:lstStyle/>
          <a:p>
            <a:pPr marL="0" marR="0" lvl="0" indent="0" algn="l" rtl="0">
              <a:lnSpc>
                <a:spcPct val="2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200" b="1" i="0" u="none" strike="noStrike" cap="none" baseline="30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18"/>
          <p:cNvSpPr/>
          <p:nvPr/>
        </p:nvSpPr>
        <p:spPr>
          <a:xfrm>
            <a:off x="2503537" y="1825178"/>
            <a:ext cx="476400" cy="428700"/>
          </a:xfrm>
          <a:prstGeom prst="rect">
            <a:avLst/>
          </a:prstGeom>
          <a:solidFill>
            <a:srgbClr val="EF8B2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425" tIns="18425" rIns="18425" bIns="18425" anchor="ctr" anchorCtr="0">
            <a:noAutofit/>
          </a:bodyPr>
          <a:lstStyle/>
          <a:p>
            <a:pPr marL="0" marR="0" lvl="0" indent="0" algn="l" rtl="0">
              <a:lnSpc>
                <a:spcPct val="2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200" b="1" i="0" u="none" strike="noStrike" cap="none" baseline="30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18"/>
          <p:cNvSpPr/>
          <p:nvPr/>
        </p:nvSpPr>
        <p:spPr>
          <a:xfrm>
            <a:off x="2503537" y="2287345"/>
            <a:ext cx="476400" cy="428700"/>
          </a:xfrm>
          <a:prstGeom prst="rect">
            <a:avLst/>
          </a:prstGeom>
          <a:solidFill>
            <a:srgbClr val="F4CD3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425" tIns="18425" rIns="18425" bIns="18425" anchor="ctr" anchorCtr="0">
            <a:noAutofit/>
          </a:bodyPr>
          <a:lstStyle/>
          <a:p>
            <a:pPr marL="0" marR="0" lvl="0" indent="0" algn="l" rtl="0">
              <a:lnSpc>
                <a:spcPct val="2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200" b="1" i="0" u="none" strike="noStrike" cap="none" baseline="30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18"/>
          <p:cNvSpPr/>
          <p:nvPr/>
        </p:nvSpPr>
        <p:spPr>
          <a:xfrm>
            <a:off x="3019567" y="1357879"/>
            <a:ext cx="8226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425" tIns="18425" rIns="18425" bIns="18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OASIS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RGB: 0, 141, 169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HEX: 008ba9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5" name="Google Shape;565;p18"/>
          <p:cNvSpPr/>
          <p:nvPr/>
        </p:nvSpPr>
        <p:spPr>
          <a:xfrm>
            <a:off x="3019567" y="1815759"/>
            <a:ext cx="9195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425" tIns="18425" rIns="18425" bIns="18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DESERT SUN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RGB: 239, 139, 33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HEX: ef8b21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6" name="Google Shape;566;p18"/>
          <p:cNvSpPr/>
          <p:nvPr/>
        </p:nvSpPr>
        <p:spPr>
          <a:xfrm>
            <a:off x="3019567" y="2282211"/>
            <a:ext cx="9666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425" tIns="18425" rIns="18425" bIns="18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SUNSHINE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RGB: 244, 205, 48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HEX: f4cd30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7" name="Google Shape;567;p18"/>
          <p:cNvSpPr/>
          <p:nvPr/>
        </p:nvSpPr>
        <p:spPr>
          <a:xfrm>
            <a:off x="2503537" y="2758084"/>
            <a:ext cx="476400" cy="428700"/>
          </a:xfrm>
          <a:prstGeom prst="rect">
            <a:avLst/>
          </a:prstGeom>
          <a:solidFill>
            <a:srgbClr val="6F9A4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425" tIns="18425" rIns="18425" bIns="18425" anchor="ctr" anchorCtr="0">
            <a:noAutofit/>
          </a:bodyPr>
          <a:lstStyle/>
          <a:p>
            <a:pPr marL="0" marR="0" lvl="0" indent="0" algn="l" rtl="0">
              <a:lnSpc>
                <a:spcPct val="2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200" b="1" i="0" u="none" strike="noStrike" cap="none" baseline="30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8"/>
          <p:cNvSpPr/>
          <p:nvPr/>
        </p:nvSpPr>
        <p:spPr>
          <a:xfrm>
            <a:off x="3019567" y="2752950"/>
            <a:ext cx="14910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425" tIns="18425" rIns="18425" bIns="18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AVOCADO (for digital only)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RGB: 255, 255, 255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HEX: 6f9a48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p18"/>
          <p:cNvSpPr/>
          <p:nvPr/>
        </p:nvSpPr>
        <p:spPr>
          <a:xfrm>
            <a:off x="4804619" y="1363012"/>
            <a:ext cx="476400" cy="428700"/>
          </a:xfrm>
          <a:prstGeom prst="rect">
            <a:avLst/>
          </a:prstGeom>
          <a:solidFill>
            <a:srgbClr val="7FBE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425" tIns="18425" rIns="18425" bIns="18425" anchor="ctr" anchorCtr="0">
            <a:noAutofit/>
          </a:bodyPr>
          <a:lstStyle/>
          <a:p>
            <a:pPr marL="0" marR="0" lvl="0" indent="0" algn="l" rtl="0">
              <a:lnSpc>
                <a:spcPct val="2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200" b="1" i="0" u="none" strike="noStrike" cap="none" baseline="30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8"/>
          <p:cNvSpPr/>
          <p:nvPr/>
        </p:nvSpPr>
        <p:spPr>
          <a:xfrm>
            <a:off x="4804619" y="1825178"/>
            <a:ext cx="476400" cy="428700"/>
          </a:xfrm>
          <a:prstGeom prst="rect">
            <a:avLst/>
          </a:prstGeom>
          <a:solidFill>
            <a:srgbClr val="4198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425" tIns="18425" rIns="18425" bIns="18425" anchor="ctr" anchorCtr="0">
            <a:noAutofit/>
          </a:bodyPr>
          <a:lstStyle/>
          <a:p>
            <a:pPr marL="0" marR="0" lvl="0" indent="0" algn="l" rtl="0">
              <a:lnSpc>
                <a:spcPct val="2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200" b="1" i="0" u="none" strike="noStrike" cap="none" baseline="30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8"/>
          <p:cNvSpPr/>
          <p:nvPr/>
        </p:nvSpPr>
        <p:spPr>
          <a:xfrm>
            <a:off x="4804619" y="2287345"/>
            <a:ext cx="476400" cy="428700"/>
          </a:xfrm>
          <a:prstGeom prst="rect">
            <a:avLst/>
          </a:prstGeom>
          <a:solidFill>
            <a:srgbClr val="CA483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425" tIns="18425" rIns="18425" bIns="18425" anchor="ctr" anchorCtr="0">
            <a:noAutofit/>
          </a:bodyPr>
          <a:lstStyle/>
          <a:p>
            <a:pPr marL="0" marR="0" lvl="0" indent="0" algn="l" rtl="0">
              <a:lnSpc>
                <a:spcPct val="2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200" b="1" i="0" u="none" strike="noStrike" cap="none" baseline="30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8"/>
          <p:cNvSpPr/>
          <p:nvPr/>
        </p:nvSpPr>
        <p:spPr>
          <a:xfrm>
            <a:off x="5320649" y="1357879"/>
            <a:ext cx="9360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425" tIns="18425" rIns="18425" bIns="18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TURQUOISE SEA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RGB: 127, 190, 198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HEX: 7fbec6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18"/>
          <p:cNvSpPr/>
          <p:nvPr/>
        </p:nvSpPr>
        <p:spPr>
          <a:xfrm>
            <a:off x="5320649" y="1815759"/>
            <a:ext cx="8655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425" tIns="18425" rIns="18425" bIns="18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 PORT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RGB: 65, 152, 211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HEX: 4198d3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18"/>
          <p:cNvSpPr/>
          <p:nvPr/>
        </p:nvSpPr>
        <p:spPr>
          <a:xfrm>
            <a:off x="5320649" y="2282211"/>
            <a:ext cx="12702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425" tIns="18425" rIns="18425" bIns="18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SUNSET (for print only)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CMYK: 0, 83, 80, 10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18"/>
          <p:cNvSpPr/>
          <p:nvPr/>
        </p:nvSpPr>
        <p:spPr>
          <a:xfrm>
            <a:off x="4804619" y="2758084"/>
            <a:ext cx="476400" cy="428700"/>
          </a:xfrm>
          <a:prstGeom prst="rect">
            <a:avLst/>
          </a:prstGeom>
          <a:solidFill>
            <a:srgbClr val="8966A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425" tIns="18425" rIns="18425" bIns="18425" anchor="ctr" anchorCtr="0">
            <a:noAutofit/>
          </a:bodyPr>
          <a:lstStyle/>
          <a:p>
            <a:pPr marL="0" marR="0" lvl="0" indent="0" algn="l" rtl="0">
              <a:lnSpc>
                <a:spcPct val="2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200" b="1" i="0" u="none" strike="noStrike" cap="none" baseline="30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8"/>
          <p:cNvSpPr/>
          <p:nvPr/>
        </p:nvSpPr>
        <p:spPr>
          <a:xfrm>
            <a:off x="5320649" y="2752950"/>
            <a:ext cx="15066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425" tIns="18425" rIns="18425" bIns="18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AMETHYST (for digital only)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RGB: 137, 102, 160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HEX: 8966a0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p18"/>
          <p:cNvSpPr/>
          <p:nvPr/>
        </p:nvSpPr>
        <p:spPr>
          <a:xfrm>
            <a:off x="171629" y="1056814"/>
            <a:ext cx="11697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425" tIns="18425" rIns="18425" bIns="18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Primary Colours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8" name="Google Shape;578;p18"/>
          <p:cNvSpPr/>
          <p:nvPr/>
        </p:nvSpPr>
        <p:spPr>
          <a:xfrm>
            <a:off x="2480498" y="1056814"/>
            <a:ext cx="13677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425" tIns="18425" rIns="18425" bIns="18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Secondary Colours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9" name="Google Shape;579;p18" descr="NYUAD Engineering Division Logo RGB White on White_600dpi.png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279" y="66064"/>
            <a:ext cx="1734175" cy="971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0" name="Google Shape;580;p18"/>
          <p:cNvCxnSpPr/>
          <p:nvPr/>
        </p:nvCxnSpPr>
        <p:spPr>
          <a:xfrm>
            <a:off x="189900" y="4953600"/>
            <a:ext cx="8764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81" name="Google Shape;581;p18"/>
          <p:cNvGrpSpPr/>
          <p:nvPr/>
        </p:nvGrpSpPr>
        <p:grpSpPr>
          <a:xfrm>
            <a:off x="-561975" y="-687900"/>
            <a:ext cx="10085775" cy="6196800"/>
            <a:chOff x="-561975" y="-687900"/>
            <a:chExt cx="10085775" cy="6196800"/>
          </a:xfrm>
        </p:grpSpPr>
        <p:sp>
          <p:nvSpPr>
            <p:cNvPr id="582" name="Google Shape;582;p18"/>
            <p:cNvSpPr/>
            <p:nvPr/>
          </p:nvSpPr>
          <p:spPr>
            <a:xfrm>
              <a:off x="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-1899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895410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91440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-561975" y="189900"/>
              <a:ext cx="372000" cy="89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9144000" y="8953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-379800" y="1087350"/>
              <a:ext cx="189900" cy="348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729675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7296750" y="-687900"/>
              <a:ext cx="1657500" cy="51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189900" y="-429000"/>
              <a:ext cx="7106700" cy="23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-189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9144000" y="1899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9333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91440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-1899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-189900" y="47637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-189900" y="45738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8"/>
            <p:cNvSpPr/>
            <p:nvPr/>
          </p:nvSpPr>
          <p:spPr>
            <a:xfrm>
              <a:off x="87642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8"/>
            <p:cNvSpPr/>
            <p:nvPr/>
          </p:nvSpPr>
          <p:spPr>
            <a:xfrm>
              <a:off x="8574300" y="5319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8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" name="Google Shape;604;p18"/>
          <p:cNvSpPr txBox="1">
            <a:spLocks noGrp="1"/>
          </p:cNvSpPr>
          <p:nvPr>
            <p:ph type="sldNum" idx="12"/>
          </p:nvPr>
        </p:nvSpPr>
        <p:spPr>
          <a:xfrm>
            <a:off x="8764200" y="4953600"/>
            <a:ext cx="1899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5" name="Google Shape;605;p18"/>
          <p:cNvSpPr/>
          <p:nvPr/>
        </p:nvSpPr>
        <p:spPr>
          <a:xfrm>
            <a:off x="189900" y="4953600"/>
            <a:ext cx="3744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 Title lorem ipsum ut dolores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p18"/>
          <p:cNvSpPr/>
          <p:nvPr/>
        </p:nvSpPr>
        <p:spPr>
          <a:xfrm>
            <a:off x="5088300" y="4953600"/>
            <a:ext cx="3486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Faiza T. Falcon</a:t>
            </a: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|  NYU Abu </a:t>
            </a:r>
            <a:r>
              <a:rPr lang="en-U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Dhabi</a:t>
            </a: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|  Engineering Design Studio  |  201</a:t>
            </a:r>
            <a:r>
              <a:rPr lang="en-U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18"/>
          <p:cNvSpPr txBox="1">
            <a:spLocks noGrp="1"/>
          </p:cNvSpPr>
          <p:nvPr>
            <p:ph type="title"/>
          </p:nvPr>
        </p:nvSpPr>
        <p:spPr>
          <a:xfrm>
            <a:off x="148745" y="373632"/>
            <a:ext cx="4677300" cy="1899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8" name="Google Shape;608;p18"/>
          <p:cNvSpPr txBox="1">
            <a:spLocks noGrp="1"/>
          </p:cNvSpPr>
          <p:nvPr>
            <p:ph type="subTitle" idx="1"/>
          </p:nvPr>
        </p:nvSpPr>
        <p:spPr>
          <a:xfrm>
            <a:off x="148745" y="563538"/>
            <a:ext cx="46773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xt on Light">
  <p:cSld name="TITLE_3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3"/>
          <p:cNvCxnSpPr/>
          <p:nvPr/>
        </p:nvCxnSpPr>
        <p:spPr>
          <a:xfrm>
            <a:off x="189900" y="4953600"/>
            <a:ext cx="8764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3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r>
              <a:rPr lang="en-US" dirty="0" smtClean="0"/>
              <a:t>/20</a:t>
            </a:r>
            <a:endParaRPr dirty="0"/>
          </a:p>
        </p:txBody>
      </p:sp>
      <p:sp>
        <p:nvSpPr>
          <p:cNvPr id="71" name="Google Shape;71;p3"/>
          <p:cNvSpPr/>
          <p:nvPr/>
        </p:nvSpPr>
        <p:spPr>
          <a:xfrm>
            <a:off x="189900" y="4953600"/>
            <a:ext cx="3744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>
                <a:latin typeface="Montserrat"/>
                <a:ea typeface="Montserrat"/>
                <a:cs typeface="Montserrat"/>
                <a:sym typeface="Montserrat"/>
              </a:rPr>
              <a:t>Now Control 2 BLDC Motors!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5088300" y="4953600"/>
            <a:ext cx="3486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3"/>
          <p:cNvSpPr txBox="1">
            <a:spLocks noGrp="1"/>
          </p:cNvSpPr>
          <p:nvPr>
            <p:ph type="body" idx="1"/>
          </p:nvPr>
        </p:nvSpPr>
        <p:spPr>
          <a:xfrm>
            <a:off x="148750" y="1030200"/>
            <a:ext cx="8764200" cy="3676200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148000" y="74400"/>
            <a:ext cx="8665800" cy="7086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75" name="Google Shape;75;p3"/>
          <p:cNvGrpSpPr/>
          <p:nvPr/>
        </p:nvGrpSpPr>
        <p:grpSpPr>
          <a:xfrm>
            <a:off x="-561975" y="-687900"/>
            <a:ext cx="10085775" cy="6196800"/>
            <a:chOff x="-561975" y="-687900"/>
            <a:chExt cx="10085775" cy="6196800"/>
          </a:xfrm>
        </p:grpSpPr>
        <p:sp>
          <p:nvSpPr>
            <p:cNvPr id="76" name="Google Shape;76;p3"/>
            <p:cNvSpPr/>
            <p:nvPr/>
          </p:nvSpPr>
          <p:spPr>
            <a:xfrm>
              <a:off x="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-1899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895410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91440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-561975" y="189900"/>
              <a:ext cx="372000" cy="89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9144000" y="8953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-379800" y="1087350"/>
              <a:ext cx="189900" cy="348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29675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296750" y="-687900"/>
              <a:ext cx="1657500" cy="51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89900" y="-429000"/>
              <a:ext cx="7106700" cy="23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-189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9144000" y="1899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9333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91440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-1899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-189900" y="47637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-189900" y="45738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87642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8574300" y="5319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ye Catch">
  <p:cSld name="TITLE_3_1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4"/>
          <p:cNvCxnSpPr/>
          <p:nvPr/>
        </p:nvCxnSpPr>
        <p:spPr>
          <a:xfrm>
            <a:off x="189900" y="4953600"/>
            <a:ext cx="8764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4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r>
              <a:rPr lang="en-US" dirty="0" smtClean="0"/>
              <a:t>/20</a:t>
            </a:r>
            <a:endParaRPr dirty="0"/>
          </a:p>
        </p:txBody>
      </p:sp>
      <p:sp>
        <p:nvSpPr>
          <p:cNvPr id="101" name="Google Shape;101;p4"/>
          <p:cNvSpPr/>
          <p:nvPr/>
        </p:nvSpPr>
        <p:spPr>
          <a:xfrm>
            <a:off x="5088300" y="4953600"/>
            <a:ext cx="3486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148000" y="2056200"/>
            <a:ext cx="8665800" cy="7086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103" name="Google Shape;103;p4"/>
          <p:cNvGrpSpPr/>
          <p:nvPr/>
        </p:nvGrpSpPr>
        <p:grpSpPr>
          <a:xfrm>
            <a:off x="-561975" y="-687900"/>
            <a:ext cx="10085775" cy="6196800"/>
            <a:chOff x="-561975" y="-687900"/>
            <a:chExt cx="10085775" cy="6196800"/>
          </a:xfrm>
        </p:grpSpPr>
        <p:sp>
          <p:nvSpPr>
            <p:cNvPr id="104" name="Google Shape;104;p4"/>
            <p:cNvSpPr/>
            <p:nvPr/>
          </p:nvSpPr>
          <p:spPr>
            <a:xfrm>
              <a:off x="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-1899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895410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91440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-561975" y="189900"/>
              <a:ext cx="372000" cy="89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9144000" y="8953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-379800" y="1087350"/>
              <a:ext cx="189900" cy="348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729675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7296750" y="-687900"/>
              <a:ext cx="1657500" cy="51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189900" y="-429000"/>
              <a:ext cx="7106700" cy="23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-189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9144000" y="1899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9333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91440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-1899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-189900" y="47637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-189900" y="45738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87642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574300" y="5319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89900" y="4953600"/>
            <a:ext cx="3744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>
                <a:latin typeface="Montserrat"/>
                <a:ea typeface="Montserrat"/>
                <a:cs typeface="Montserrat"/>
                <a:sym typeface="Montserrat"/>
              </a:rPr>
              <a:t>Now Control 2 BLDC Motors!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/Movie on Dark">
  <p:cSld name="TITLE_2">
    <p:bg>
      <p:bgPr>
        <a:solidFill>
          <a:srgbClr val="00000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" descr="NYUAD Engineering Division Logo RGB White on White_600dpi.png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279" y="66064"/>
            <a:ext cx="1734175" cy="971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"/>
          <p:cNvCxnSpPr/>
          <p:nvPr/>
        </p:nvCxnSpPr>
        <p:spPr>
          <a:xfrm>
            <a:off x="189900" y="4953600"/>
            <a:ext cx="8764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Google Shape;130;p5"/>
          <p:cNvSpPr txBox="1">
            <a:spLocks noGrp="1"/>
          </p:cNvSpPr>
          <p:nvPr>
            <p:ph type="sldNum" idx="12"/>
          </p:nvPr>
        </p:nvSpPr>
        <p:spPr>
          <a:xfrm>
            <a:off x="8764200" y="4953600"/>
            <a:ext cx="1899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5"/>
          <p:cNvSpPr/>
          <p:nvPr/>
        </p:nvSpPr>
        <p:spPr>
          <a:xfrm>
            <a:off x="189900" y="4953600"/>
            <a:ext cx="3744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 Title lorem ipsum ut dolores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5088300" y="4953600"/>
            <a:ext cx="3486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Faiza T. Falcon</a:t>
            </a: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|  NYU Abu </a:t>
            </a:r>
            <a:r>
              <a:rPr lang="en-U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Dhabi</a:t>
            </a: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|  Engineering Design Studio  |  201</a:t>
            </a:r>
            <a:r>
              <a:rPr lang="en-U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48745" y="4479900"/>
            <a:ext cx="3744000" cy="283500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"/>
              <a:buChar char="●"/>
              <a:defRPr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"/>
              <a:buChar char="○"/>
              <a:defRPr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"/>
              <a:buChar char="■"/>
              <a:defRPr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"/>
              <a:buChar char="●"/>
              <a:defRPr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"/>
              <a:buChar char="○"/>
              <a:defRPr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"/>
              <a:buChar char="■"/>
              <a:defRPr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"/>
              <a:buChar char="●"/>
              <a:defRPr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"/>
              <a:buChar char="○"/>
              <a:defRPr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"/>
              <a:buChar char="–"/>
              <a:defRPr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title"/>
          </p:nvPr>
        </p:nvSpPr>
        <p:spPr>
          <a:xfrm>
            <a:off x="148745" y="373632"/>
            <a:ext cx="4677300" cy="1899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5"/>
          <p:cNvSpPr txBox="1">
            <a:spLocks noGrp="1"/>
          </p:cNvSpPr>
          <p:nvPr>
            <p:ph type="subTitle" idx="2"/>
          </p:nvPr>
        </p:nvSpPr>
        <p:spPr>
          <a:xfrm>
            <a:off x="148745" y="563538"/>
            <a:ext cx="46773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36" name="Google Shape;136;p5"/>
          <p:cNvGrpSpPr/>
          <p:nvPr/>
        </p:nvGrpSpPr>
        <p:grpSpPr>
          <a:xfrm>
            <a:off x="-561975" y="-687900"/>
            <a:ext cx="10085775" cy="6196800"/>
            <a:chOff x="-561975" y="-687900"/>
            <a:chExt cx="10085775" cy="6196800"/>
          </a:xfrm>
        </p:grpSpPr>
        <p:sp>
          <p:nvSpPr>
            <p:cNvPr id="137" name="Google Shape;137;p5"/>
            <p:cNvSpPr/>
            <p:nvPr/>
          </p:nvSpPr>
          <p:spPr>
            <a:xfrm>
              <a:off x="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-1899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895410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91440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561975" y="189900"/>
              <a:ext cx="372000" cy="89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9144000" y="8953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-379800" y="1087350"/>
              <a:ext cx="189900" cy="348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729675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7296750" y="-687900"/>
              <a:ext cx="1657500" cy="51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189900" y="-429000"/>
              <a:ext cx="7106700" cy="23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-189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9144000" y="1899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9333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91440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-1899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-189900" y="47637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-189900" y="45738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87642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8574300" y="5319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/Movie on Light">
  <p:cSld name="TITLE_2_1">
    <p:bg>
      <p:bgPr>
        <a:noFill/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6"/>
          <p:cNvCxnSpPr/>
          <p:nvPr/>
        </p:nvCxnSpPr>
        <p:spPr>
          <a:xfrm>
            <a:off x="189900" y="4953600"/>
            <a:ext cx="8764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" name="Google Shape;161;p6"/>
          <p:cNvSpPr txBox="1">
            <a:spLocks noGrp="1"/>
          </p:cNvSpPr>
          <p:nvPr>
            <p:ph type="body" idx="1"/>
          </p:nvPr>
        </p:nvSpPr>
        <p:spPr>
          <a:xfrm>
            <a:off x="148745" y="4479900"/>
            <a:ext cx="3744000" cy="283500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●"/>
              <a:defRPr sz="8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○"/>
              <a:defRPr sz="8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■"/>
              <a:defRPr sz="8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●"/>
              <a:defRPr sz="8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○"/>
              <a:defRPr sz="8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■"/>
              <a:defRPr sz="8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●"/>
              <a:defRPr sz="8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○"/>
              <a:defRPr sz="8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–"/>
              <a:defRPr sz="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62" name="Google Shape;162;p6" descr="NYUAD Engineering Division Logo RGB Black on White_600dpi.png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276" y="66076"/>
            <a:ext cx="1734175" cy="97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 txBox="1">
            <a:spLocks noGrp="1"/>
          </p:cNvSpPr>
          <p:nvPr>
            <p:ph type="sldNum" idx="12"/>
          </p:nvPr>
        </p:nvSpPr>
        <p:spPr>
          <a:xfrm>
            <a:off x="8764200" y="4953600"/>
            <a:ext cx="1899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6"/>
          <p:cNvSpPr/>
          <p:nvPr/>
        </p:nvSpPr>
        <p:spPr>
          <a:xfrm>
            <a:off x="189900" y="4953600"/>
            <a:ext cx="3744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i="0" u="none" strike="noStrike" cap="none">
                <a:latin typeface="Montserrat"/>
                <a:ea typeface="Montserrat"/>
                <a:cs typeface="Montserrat"/>
                <a:sym typeface="Montserrat"/>
              </a:rPr>
              <a:t>Presentation Title lorem ipsum ut dolores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5088300" y="4953600"/>
            <a:ext cx="3486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>
                <a:latin typeface="Montserrat"/>
                <a:ea typeface="Montserrat"/>
                <a:cs typeface="Montserrat"/>
                <a:sym typeface="Montserrat"/>
              </a:rPr>
              <a:t>Faiza T. Falcon</a:t>
            </a:r>
            <a:r>
              <a:rPr lang="en-US" sz="600" b="0" i="0" u="none" strike="noStrike" cap="none">
                <a:latin typeface="Montserrat"/>
                <a:ea typeface="Montserrat"/>
                <a:cs typeface="Montserrat"/>
                <a:sym typeface="Montserrat"/>
              </a:rPr>
              <a:t>  |  NYU Abu </a:t>
            </a: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Dhabi</a:t>
            </a:r>
            <a:r>
              <a:rPr lang="en-US" sz="600" b="0" i="0" u="none" strike="noStrike" cap="none">
                <a:latin typeface="Montserrat"/>
                <a:ea typeface="Montserrat"/>
                <a:cs typeface="Montserrat"/>
                <a:sym typeface="Montserrat"/>
              </a:rPr>
              <a:t>  |  Engineering Design Studio  |  201</a:t>
            </a: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6"/>
          <p:cNvSpPr txBox="1">
            <a:spLocks noGrp="1"/>
          </p:cNvSpPr>
          <p:nvPr>
            <p:ph type="title"/>
          </p:nvPr>
        </p:nvSpPr>
        <p:spPr>
          <a:xfrm>
            <a:off x="148745" y="373632"/>
            <a:ext cx="4677300" cy="1899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6"/>
          <p:cNvSpPr txBox="1">
            <a:spLocks noGrp="1"/>
          </p:cNvSpPr>
          <p:nvPr>
            <p:ph type="subTitle" idx="2"/>
          </p:nvPr>
        </p:nvSpPr>
        <p:spPr>
          <a:xfrm>
            <a:off x="148745" y="563538"/>
            <a:ext cx="46773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>
            <a:endParaRPr/>
          </a:p>
        </p:txBody>
      </p:sp>
      <p:grpSp>
        <p:nvGrpSpPr>
          <p:cNvPr id="168" name="Google Shape;168;p6"/>
          <p:cNvGrpSpPr/>
          <p:nvPr/>
        </p:nvGrpSpPr>
        <p:grpSpPr>
          <a:xfrm>
            <a:off x="-561975" y="-687900"/>
            <a:ext cx="10085775" cy="6196800"/>
            <a:chOff x="-561975" y="-687900"/>
            <a:chExt cx="10085775" cy="6196800"/>
          </a:xfrm>
        </p:grpSpPr>
        <p:sp>
          <p:nvSpPr>
            <p:cNvPr id="169" name="Google Shape;169;p6"/>
            <p:cNvSpPr/>
            <p:nvPr/>
          </p:nvSpPr>
          <p:spPr>
            <a:xfrm>
              <a:off x="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-1899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895410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91440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-561975" y="189900"/>
              <a:ext cx="372000" cy="89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9144000" y="8953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-379800" y="1087350"/>
              <a:ext cx="189900" cy="348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729675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7296750" y="-687900"/>
              <a:ext cx="1657500" cy="51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189900" y="-429000"/>
              <a:ext cx="7106700" cy="23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189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9144000" y="1899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9333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91440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-1899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-189900" y="47637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-189900" y="45738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87642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8574300" y="5319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Photo: Fade to Black">
  <p:cSld name="TITLE_1">
    <p:bg>
      <p:bgPr>
        <a:solidFill>
          <a:srgbClr val="FFFFFF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7" descr="Gradient---Black-to-Transparent---1920x1080_2.png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73"/>
          <a:stretch/>
        </p:blipFill>
        <p:spPr>
          <a:xfrm rot="10800000">
            <a:off x="0" y="1549207"/>
            <a:ext cx="9144000" cy="359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 descr="Gradient---Black-to-Transparent---1920x1080_2.png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7" descr="NYUAD Engineering Division Logo RGB White on White_600dpi.png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279" y="66064"/>
            <a:ext cx="1734175" cy="971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7"/>
          <p:cNvCxnSpPr/>
          <p:nvPr/>
        </p:nvCxnSpPr>
        <p:spPr>
          <a:xfrm>
            <a:off x="189900" y="4953600"/>
            <a:ext cx="8764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7"/>
          <p:cNvSpPr txBox="1">
            <a:spLocks noGrp="1"/>
          </p:cNvSpPr>
          <p:nvPr>
            <p:ph type="sldNum" idx="12"/>
          </p:nvPr>
        </p:nvSpPr>
        <p:spPr>
          <a:xfrm>
            <a:off x="8764200" y="4953600"/>
            <a:ext cx="1899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7"/>
          <p:cNvSpPr/>
          <p:nvPr/>
        </p:nvSpPr>
        <p:spPr>
          <a:xfrm>
            <a:off x="189900" y="4953600"/>
            <a:ext cx="3744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 Title lorem ipsum ut dolores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5088300" y="4953600"/>
            <a:ext cx="3486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Ken Iiyoshi</a:t>
            </a: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|  NYU Abu </a:t>
            </a:r>
            <a:r>
              <a:rPr lang="en-U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Dhabi</a:t>
            </a: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|  ENGR-UH 3530 E</a:t>
            </a:r>
            <a:r>
              <a:rPr lang="en-U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mbedded Systems</a:t>
            </a: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|  20</a:t>
            </a:r>
            <a:r>
              <a:rPr lang="en-U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19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7"/>
          <p:cNvSpPr txBox="1">
            <a:spLocks noGrp="1"/>
          </p:cNvSpPr>
          <p:nvPr>
            <p:ph type="title"/>
          </p:nvPr>
        </p:nvSpPr>
        <p:spPr>
          <a:xfrm>
            <a:off x="148745" y="373632"/>
            <a:ext cx="4677300" cy="1899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7"/>
          <p:cNvSpPr txBox="1">
            <a:spLocks noGrp="1"/>
          </p:cNvSpPr>
          <p:nvPr>
            <p:ph type="subTitle" idx="1"/>
          </p:nvPr>
        </p:nvSpPr>
        <p:spPr>
          <a:xfrm>
            <a:off x="148745" y="563538"/>
            <a:ext cx="46773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01" name="Google Shape;201;p7"/>
          <p:cNvGrpSpPr/>
          <p:nvPr/>
        </p:nvGrpSpPr>
        <p:grpSpPr>
          <a:xfrm>
            <a:off x="-561975" y="-687900"/>
            <a:ext cx="10085775" cy="6196800"/>
            <a:chOff x="-561975" y="-687900"/>
            <a:chExt cx="10085775" cy="6196800"/>
          </a:xfrm>
        </p:grpSpPr>
        <p:sp>
          <p:nvSpPr>
            <p:cNvPr id="202" name="Google Shape;202;p7"/>
            <p:cNvSpPr/>
            <p:nvPr/>
          </p:nvSpPr>
          <p:spPr>
            <a:xfrm>
              <a:off x="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1899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895410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91440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561975" y="189900"/>
              <a:ext cx="372000" cy="89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9144000" y="8953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-379800" y="1087350"/>
              <a:ext cx="189900" cy="348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729675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7296750" y="-687900"/>
              <a:ext cx="1657500" cy="51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189900" y="-429000"/>
              <a:ext cx="7106700" cy="23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-189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9144000" y="1899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9333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91440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-1899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-189900" y="47637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-189900" y="45738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87642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8574300" y="5319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Photo: Fade to White">
  <p:cSld name="TITLE_1_1">
    <p:bg>
      <p:bgPr>
        <a:solidFill>
          <a:srgbClr val="000000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8" descr="Gradient---White-to-Transparent---1920x1080_3.png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240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8" descr="Gradient---White-to-Transparent---1920x1080_3.png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3400426"/>
            <a:ext cx="9144000" cy="1914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8"/>
          <p:cNvCxnSpPr/>
          <p:nvPr/>
        </p:nvCxnSpPr>
        <p:spPr>
          <a:xfrm>
            <a:off x="189900" y="4953600"/>
            <a:ext cx="8764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8" name="Google Shape;228;p8" descr="NYUAD Engineering Division Logo RGB Black on White_600dpi.png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276" y="66076"/>
            <a:ext cx="1734175" cy="97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8"/>
          <p:cNvSpPr txBox="1">
            <a:spLocks noGrp="1"/>
          </p:cNvSpPr>
          <p:nvPr>
            <p:ph type="sldNum" idx="12"/>
          </p:nvPr>
        </p:nvSpPr>
        <p:spPr>
          <a:xfrm>
            <a:off x="8764200" y="4953600"/>
            <a:ext cx="1899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8"/>
          <p:cNvSpPr/>
          <p:nvPr/>
        </p:nvSpPr>
        <p:spPr>
          <a:xfrm>
            <a:off x="189900" y="4953600"/>
            <a:ext cx="3744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i="0" u="none" strike="noStrike" cap="none">
                <a:latin typeface="Montserrat"/>
                <a:ea typeface="Montserrat"/>
                <a:cs typeface="Montserrat"/>
                <a:sym typeface="Montserrat"/>
              </a:rPr>
              <a:t>Presentation Title lorem ipsum ut dolores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5088300" y="4953600"/>
            <a:ext cx="3486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>
                <a:latin typeface="Montserrat"/>
                <a:ea typeface="Montserrat"/>
                <a:cs typeface="Montserrat"/>
                <a:sym typeface="Montserrat"/>
              </a:rPr>
              <a:t>Faiza T. Falcon</a:t>
            </a:r>
            <a:r>
              <a:rPr lang="en-US" sz="600" b="0" i="0" u="none" strike="noStrike" cap="none">
                <a:latin typeface="Montserrat"/>
                <a:ea typeface="Montserrat"/>
                <a:cs typeface="Montserrat"/>
                <a:sym typeface="Montserrat"/>
              </a:rPr>
              <a:t>  |  NYU Abu </a:t>
            </a: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Dhabi</a:t>
            </a:r>
            <a:r>
              <a:rPr lang="en-US" sz="600" b="0" i="0" u="none" strike="noStrike" cap="none">
                <a:latin typeface="Montserrat"/>
                <a:ea typeface="Montserrat"/>
                <a:cs typeface="Montserrat"/>
                <a:sym typeface="Montserrat"/>
              </a:rPr>
              <a:t>  |  Engineering Design Studio  |  201</a:t>
            </a: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8"/>
          <p:cNvSpPr txBox="1">
            <a:spLocks noGrp="1"/>
          </p:cNvSpPr>
          <p:nvPr>
            <p:ph type="title"/>
          </p:nvPr>
        </p:nvSpPr>
        <p:spPr>
          <a:xfrm>
            <a:off x="148745" y="373632"/>
            <a:ext cx="4677300" cy="1899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8"/>
          <p:cNvSpPr txBox="1">
            <a:spLocks noGrp="1"/>
          </p:cNvSpPr>
          <p:nvPr>
            <p:ph type="subTitle" idx="1"/>
          </p:nvPr>
        </p:nvSpPr>
        <p:spPr>
          <a:xfrm>
            <a:off x="148745" y="563538"/>
            <a:ext cx="46773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>
            <a:endParaRPr/>
          </a:p>
        </p:txBody>
      </p:sp>
      <p:grpSp>
        <p:nvGrpSpPr>
          <p:cNvPr id="234" name="Google Shape;234;p8"/>
          <p:cNvGrpSpPr/>
          <p:nvPr/>
        </p:nvGrpSpPr>
        <p:grpSpPr>
          <a:xfrm>
            <a:off x="-561975" y="-687900"/>
            <a:ext cx="10085775" cy="6196800"/>
            <a:chOff x="-561975" y="-687900"/>
            <a:chExt cx="10085775" cy="6196800"/>
          </a:xfrm>
        </p:grpSpPr>
        <p:sp>
          <p:nvSpPr>
            <p:cNvPr id="235" name="Google Shape;235;p8"/>
            <p:cNvSpPr/>
            <p:nvPr/>
          </p:nvSpPr>
          <p:spPr>
            <a:xfrm>
              <a:off x="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-1899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895410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91440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-561975" y="189900"/>
              <a:ext cx="372000" cy="89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9144000" y="8953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-379800" y="1087350"/>
              <a:ext cx="189900" cy="348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729675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7296750" y="-687900"/>
              <a:ext cx="1657500" cy="51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189900" y="-429000"/>
              <a:ext cx="7106700" cy="23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-189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9144000" y="1899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9333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91440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-1899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-189900" y="47637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-189900" y="45738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87642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8574300" y="5319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dex on Dark">
  <p:cSld name="content overview">
    <p:bg>
      <p:bgPr>
        <a:solidFill>
          <a:srgbClr val="000000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"/>
          <p:cNvSpPr/>
          <p:nvPr/>
        </p:nvSpPr>
        <p:spPr>
          <a:xfrm>
            <a:off x="192525" y="1068712"/>
            <a:ext cx="63972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 Overview</a:t>
            </a:r>
            <a:endParaRPr sz="1100" b="0" i="0" u="none" strike="noStrike" cap="none">
              <a:solidFill>
                <a:srgbClr val="53585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Name of </a:t>
            </a:r>
            <a:r>
              <a:rPr lang="en-US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r>
              <a:rPr lang="en-US"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1</a:t>
            </a:r>
            <a:r>
              <a:rPr lang="en-US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______________________________	XX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Name of Section 2	______________________________	XX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Name of Section 3	______________________________	XX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Name of Section 4	______________________________	XX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Name of Section 5	______________________________	XX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Name of Section 6	______________________________	XX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Name of Section 7	______________________________	XX</a:t>
            </a:r>
            <a:endParaRPr sz="1100" b="1" i="0" u="none" strike="noStrike" cap="none">
              <a:solidFill>
                <a:srgbClr val="53585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9" descr="NYUAD Engineering Division Logo RGB White on White_600dpi.png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279" y="66064"/>
            <a:ext cx="1734175" cy="971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9"/>
          <p:cNvCxnSpPr/>
          <p:nvPr/>
        </p:nvCxnSpPr>
        <p:spPr>
          <a:xfrm>
            <a:off x="189900" y="4953600"/>
            <a:ext cx="8764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61" name="Google Shape;261;p9"/>
          <p:cNvGrpSpPr/>
          <p:nvPr/>
        </p:nvGrpSpPr>
        <p:grpSpPr>
          <a:xfrm>
            <a:off x="-561975" y="-687900"/>
            <a:ext cx="10085775" cy="6196800"/>
            <a:chOff x="-561975" y="-687900"/>
            <a:chExt cx="10085775" cy="6196800"/>
          </a:xfrm>
        </p:grpSpPr>
        <p:sp>
          <p:nvSpPr>
            <p:cNvPr id="262" name="Google Shape;262;p9"/>
            <p:cNvSpPr/>
            <p:nvPr/>
          </p:nvSpPr>
          <p:spPr>
            <a:xfrm>
              <a:off x="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-1899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895410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91440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-561975" y="189900"/>
              <a:ext cx="372000" cy="89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9144000" y="8953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379800" y="1087350"/>
              <a:ext cx="189900" cy="348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729675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7296750" y="-687900"/>
              <a:ext cx="1657500" cy="51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189900" y="-429000"/>
              <a:ext cx="7106700" cy="23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-189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9144000" y="1899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9333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91440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-1899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-189900" y="47637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-189900" y="45738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87642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8574300" y="5319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9"/>
          <p:cNvSpPr txBox="1"/>
          <p:nvPr/>
        </p:nvSpPr>
        <p:spPr>
          <a:xfrm>
            <a:off x="103262" y="355950"/>
            <a:ext cx="3977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INDEX</a:t>
            </a:r>
            <a:endParaRPr sz="11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9"/>
          <p:cNvSpPr txBox="1">
            <a:spLocks noGrp="1"/>
          </p:cNvSpPr>
          <p:nvPr>
            <p:ph type="sldNum" idx="12"/>
          </p:nvPr>
        </p:nvSpPr>
        <p:spPr>
          <a:xfrm>
            <a:off x="8764200" y="4953600"/>
            <a:ext cx="1899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/50</a:t>
            </a:r>
            <a:endParaRPr/>
          </a:p>
        </p:txBody>
      </p:sp>
      <p:sp>
        <p:nvSpPr>
          <p:cNvPr id="286" name="Google Shape;286;p9"/>
          <p:cNvSpPr/>
          <p:nvPr/>
        </p:nvSpPr>
        <p:spPr>
          <a:xfrm>
            <a:off x="189900" y="4953600"/>
            <a:ext cx="3744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 Title lorem ipsum ut dolores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9"/>
          <p:cNvSpPr/>
          <p:nvPr/>
        </p:nvSpPr>
        <p:spPr>
          <a:xfrm>
            <a:off x="5088300" y="4953600"/>
            <a:ext cx="3486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Faiza T. Falcon</a:t>
            </a: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|  NYU Abu </a:t>
            </a:r>
            <a:r>
              <a:rPr lang="en-U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Dhabi</a:t>
            </a:r>
            <a:r>
              <a:rPr lang="en-US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|  Engineering Design Studio  |  201</a:t>
            </a:r>
            <a:r>
              <a:rPr lang="en-U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dex on Light">
  <p:cSld name="content overview_2">
    <p:bg>
      <p:bgPr>
        <a:solidFill>
          <a:srgbClr val="FFFFFF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"/>
          <p:cNvSpPr/>
          <p:nvPr/>
        </p:nvSpPr>
        <p:spPr>
          <a:xfrm>
            <a:off x="192525" y="1068712"/>
            <a:ext cx="63972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00" b="1" i="0" u="none" strike="noStrike" cap="none">
                <a:latin typeface="Montserrat"/>
                <a:ea typeface="Montserrat"/>
                <a:cs typeface="Montserrat"/>
                <a:sym typeface="Montserrat"/>
              </a:rPr>
              <a:t>Content Overview</a:t>
            </a:r>
            <a:endParaRPr sz="1100" b="0" i="0" u="none" strike="noStrike" cap="none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00" b="0" i="0" u="none" strike="noStrike" cap="none">
                <a:latin typeface="Montserrat"/>
                <a:ea typeface="Montserrat"/>
                <a:cs typeface="Montserrat"/>
                <a:sym typeface="Montserrat"/>
              </a:rPr>
              <a:t>Name of 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r>
              <a:rPr lang="en-US" sz="1100" b="0" i="0" u="none" strike="noStrike" cap="none">
                <a:latin typeface="Montserrat"/>
                <a:ea typeface="Montserrat"/>
                <a:cs typeface="Montserrat"/>
                <a:sym typeface="Montserrat"/>
              </a:rPr>
              <a:t> 1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	______________________________	XX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Name of Section 2	______________________________	XX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Name of Section 3	______________________________	XX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Name of Section 4	______________________________	XX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Name of Section 5	______________________________	XX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Name of Section 6	______________________________	XX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Name of Section 7	______________________________	XX</a:t>
            </a:r>
            <a:endParaRPr sz="1100" b="1" i="0" u="none" strike="noStrike" cap="none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0" name="Google Shape;290;p10"/>
          <p:cNvCxnSpPr/>
          <p:nvPr/>
        </p:nvCxnSpPr>
        <p:spPr>
          <a:xfrm>
            <a:off x="189900" y="4953600"/>
            <a:ext cx="8764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91" name="Google Shape;291;p10"/>
          <p:cNvGrpSpPr/>
          <p:nvPr/>
        </p:nvGrpSpPr>
        <p:grpSpPr>
          <a:xfrm>
            <a:off x="-561975" y="-687900"/>
            <a:ext cx="10085775" cy="6196800"/>
            <a:chOff x="-561975" y="-687900"/>
            <a:chExt cx="10085775" cy="6196800"/>
          </a:xfrm>
        </p:grpSpPr>
        <p:sp>
          <p:nvSpPr>
            <p:cNvPr id="292" name="Google Shape;292;p10"/>
            <p:cNvSpPr/>
            <p:nvPr/>
          </p:nvSpPr>
          <p:spPr>
            <a:xfrm>
              <a:off x="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-1899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895410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91440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-561975" y="189900"/>
              <a:ext cx="372000" cy="89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9144000" y="8953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-379800" y="1087350"/>
              <a:ext cx="189900" cy="348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729675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7296750" y="-687900"/>
              <a:ext cx="1657500" cy="51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189900" y="-429000"/>
              <a:ext cx="7106700" cy="23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-189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9144000" y="1899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9333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91440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-1899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-189900" y="47637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-189900" y="45738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87642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8574300" y="5319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10"/>
          <p:cNvSpPr txBox="1"/>
          <p:nvPr/>
        </p:nvSpPr>
        <p:spPr>
          <a:xfrm>
            <a:off x="103262" y="355950"/>
            <a:ext cx="3977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Montserrat"/>
                <a:ea typeface="Montserrat"/>
                <a:cs typeface="Montserrat"/>
                <a:sym typeface="Montserrat"/>
              </a:rPr>
              <a:t>INDEX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10"/>
          <p:cNvSpPr txBox="1">
            <a:spLocks noGrp="1"/>
          </p:cNvSpPr>
          <p:nvPr>
            <p:ph type="sldNum" idx="12"/>
          </p:nvPr>
        </p:nvSpPr>
        <p:spPr>
          <a:xfrm>
            <a:off x="8764200" y="4953600"/>
            <a:ext cx="1899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p10"/>
          <p:cNvSpPr/>
          <p:nvPr/>
        </p:nvSpPr>
        <p:spPr>
          <a:xfrm>
            <a:off x="189900" y="4953600"/>
            <a:ext cx="3744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i="0" u="none" strike="noStrike" cap="none">
                <a:latin typeface="Montserrat"/>
                <a:ea typeface="Montserrat"/>
                <a:cs typeface="Montserrat"/>
                <a:sym typeface="Montserrat"/>
              </a:rPr>
              <a:t>Presentation Title lorem ipsum ut dolores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10"/>
          <p:cNvSpPr/>
          <p:nvPr/>
        </p:nvSpPr>
        <p:spPr>
          <a:xfrm>
            <a:off x="5088300" y="4953600"/>
            <a:ext cx="3486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>
                <a:latin typeface="Montserrat"/>
                <a:ea typeface="Montserrat"/>
                <a:cs typeface="Montserrat"/>
                <a:sym typeface="Montserrat"/>
              </a:rPr>
              <a:t>Faiza T. Falcon</a:t>
            </a:r>
            <a:r>
              <a:rPr lang="en-US" sz="600" b="0" i="0" u="none" strike="noStrike" cap="none">
                <a:latin typeface="Montserrat"/>
                <a:ea typeface="Montserrat"/>
                <a:cs typeface="Montserrat"/>
                <a:sym typeface="Montserrat"/>
              </a:rPr>
              <a:t>  |  NYU Abu </a:t>
            </a: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Dhabi</a:t>
            </a:r>
            <a:r>
              <a:rPr lang="en-US" sz="600" b="0" i="0" u="none" strike="noStrike" cap="none">
                <a:latin typeface="Montserrat"/>
                <a:ea typeface="Montserrat"/>
                <a:cs typeface="Montserrat"/>
                <a:sym typeface="Montserrat"/>
              </a:rPr>
              <a:t>  |  Engineering Design Studio  |  201</a:t>
            </a: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8" name="Google Shape;318;p10" descr="NYUAD Engineering Division Logo RGB Black on White_600dpi.png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276" y="66076"/>
            <a:ext cx="1734175" cy="97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189900" y="4953600"/>
            <a:ext cx="8764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764200" y="4953600"/>
            <a:ext cx="1899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  <a:defRPr sz="600" b="1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/50</a:t>
            </a:r>
            <a:endParaRPr b="0"/>
          </a:p>
        </p:txBody>
      </p:sp>
      <p:sp>
        <p:nvSpPr>
          <p:cNvPr id="8" name="Google Shape;8;p1"/>
          <p:cNvSpPr/>
          <p:nvPr/>
        </p:nvSpPr>
        <p:spPr>
          <a:xfrm>
            <a:off x="189900" y="4953600"/>
            <a:ext cx="3744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Arduino Brushless Motor Control with Electronic Speed Controllere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5088300" y="4953600"/>
            <a:ext cx="34860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600" b="1">
                <a:latin typeface="Montserrat"/>
                <a:ea typeface="Montserrat"/>
                <a:cs typeface="Montserrat"/>
                <a:sym typeface="Montserrat"/>
              </a:rPr>
              <a:t>Ken Iiyoshi</a:t>
            </a:r>
            <a:r>
              <a:rPr lang="en-US" sz="600" b="0" i="0" u="none" strike="noStrike" cap="none">
                <a:latin typeface="Montserrat"/>
                <a:ea typeface="Montserrat"/>
                <a:cs typeface="Montserrat"/>
                <a:sym typeface="Montserrat"/>
              </a:rPr>
              <a:t>|  NYU Abu </a:t>
            </a: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Dhabi</a:t>
            </a:r>
            <a:r>
              <a:rPr lang="en-US" sz="600" b="0" i="0" u="none" strike="noStrike" cap="none">
                <a:latin typeface="Montserrat"/>
                <a:ea typeface="Montserrat"/>
                <a:cs typeface="Montserrat"/>
                <a:sym typeface="Montserrat"/>
              </a:rPr>
              <a:t>  |  </a:t>
            </a: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ENGR-UH 3530 </a:t>
            </a:r>
            <a:r>
              <a:rPr lang="en-US" sz="600" b="0" i="0" u="none" strike="noStrike" cap="none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Embedded Systems</a:t>
            </a:r>
            <a:r>
              <a:rPr lang="en-US" sz="600" b="0" i="0" u="none" strike="noStrike" cap="none">
                <a:latin typeface="Montserrat"/>
                <a:ea typeface="Montserrat"/>
                <a:cs typeface="Montserrat"/>
                <a:sym typeface="Montserrat"/>
              </a:rPr>
              <a:t> |  20</a:t>
            </a: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19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148750" y="1030200"/>
            <a:ext cx="5004300" cy="3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  <a:defRPr sz="11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○"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■"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○"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■"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○"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–"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48745" y="373632"/>
            <a:ext cx="46773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>
            <a:endParaRPr/>
          </a:p>
        </p:txBody>
      </p:sp>
      <p:grpSp>
        <p:nvGrpSpPr>
          <p:cNvPr id="12" name="Google Shape;12;p1"/>
          <p:cNvGrpSpPr/>
          <p:nvPr/>
        </p:nvGrpSpPr>
        <p:grpSpPr>
          <a:xfrm>
            <a:off x="-561975" y="-687900"/>
            <a:ext cx="10085775" cy="6196800"/>
            <a:chOff x="-561975" y="-687900"/>
            <a:chExt cx="10085775" cy="6196800"/>
          </a:xfrm>
        </p:grpSpPr>
        <p:sp>
          <p:nvSpPr>
            <p:cNvPr id="13" name="Google Shape;13;p1"/>
            <p:cNvSpPr/>
            <p:nvPr/>
          </p:nvSpPr>
          <p:spPr>
            <a:xfrm>
              <a:off x="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-1899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895410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9144000" y="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-561975" y="189900"/>
              <a:ext cx="372000" cy="89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9144000" y="8953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-379800" y="1087350"/>
              <a:ext cx="189900" cy="348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7296750" y="-19005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7296750" y="-687900"/>
              <a:ext cx="1657500" cy="51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189900" y="-429000"/>
              <a:ext cx="7106700" cy="23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-189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9144000" y="1899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9333900" y="381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91440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-189900" y="49536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-189900" y="47637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-189900" y="45738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87642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8574300" y="53190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8954100" y="5143500"/>
              <a:ext cx="189900" cy="18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Google Shape;35;p1" descr="NYUAD Engineering Division Logo RGB Black on White_600dpi.png"/>
          <p:cNvPicPr preferRelativeResize="0"/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276" y="66076"/>
            <a:ext cx="1734175" cy="97110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rushless_DC_electric_motor" TargetMode="External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26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s://maker.pro/arduino/tutorial/how-to-use-a-hall-effect-sensor-with-arduino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hyperlink" Target="https://maker.pro/arduino/tutorial/how-to-use-a-hall-effect-sensor-with-arduin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zWbGhELqz4&amp;t=2s" TargetMode="Externa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33.png"/><Relationship Id="rId6" Type="http://schemas.openxmlformats.org/officeDocument/2006/relationships/hyperlink" Target="https://www.instructables.com/id/Ho-to-Make-Arduino-Based-Digital-Tachometer-Simple/" TargetMode="External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r.pro/arduino/tutorial/how-to-use-a-hall-effect-sensor-with-arduino" TargetMode="External"/><Relationship Id="rId4" Type="http://schemas.openxmlformats.org/officeDocument/2006/relationships/hyperlink" Target="https://www.youtube.com/watch?v=gVl4B7NDnQY&amp;t=318s" TargetMode="External"/><Relationship Id="rId5" Type="http://schemas.openxmlformats.org/officeDocument/2006/relationships/hyperlink" Target="https://electronics.stackexchange.com/questions/275161/understanding-voltage-and-current-of-a-phototransistor-w-collector-resisto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hyperlink" Target="https://electronics.stackexchange.com/questions/275161/understanding-voltage-and-current-of-a-phototransistor-w-collector-resisto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2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9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1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614" name="Google Shape;614;p19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5" name="Google Shape;615;p19"/>
          <p:cNvSpPr txBox="1">
            <a:spLocks noGrp="1"/>
          </p:cNvSpPr>
          <p:nvPr>
            <p:ph type="body" idx="1"/>
          </p:nvPr>
        </p:nvSpPr>
        <p:spPr>
          <a:xfrm>
            <a:off x="148750" y="1030200"/>
            <a:ext cx="8764200" cy="3676200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/>
              <a:t>Now Control 2 BLDC Motors!</a:t>
            </a:r>
            <a:endParaRPr sz="3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Ken Iiyoshi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ENGR-UH 3530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Embedded Systems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Fall 2019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8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9" name="Google Shape;689;p28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10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690" name="Google Shape;690;p28"/>
          <p:cNvSpPr txBox="1">
            <a:spLocks noGrp="1"/>
          </p:cNvSpPr>
          <p:nvPr>
            <p:ph type="body" idx="1"/>
          </p:nvPr>
        </p:nvSpPr>
        <p:spPr>
          <a:xfrm>
            <a:off x="148750" y="1030200"/>
            <a:ext cx="4121100" cy="3676200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IR  Emitter + Phototransistor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Essential for line tracing robots</a:t>
            </a:r>
            <a:r>
              <a:rPr lang="en-US" dirty="0" smtClean="0"/>
              <a:t>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 smtClean="0"/>
              <a:t>Converts analog input into digital outputs.</a:t>
            </a:r>
            <a:endParaRPr dirty="0"/>
          </a:p>
        </p:txBody>
      </p:sp>
      <p:sp>
        <p:nvSpPr>
          <p:cNvPr id="691" name="Google Shape;691;p28"/>
          <p:cNvSpPr txBox="1">
            <a:spLocks noGrp="1"/>
          </p:cNvSpPr>
          <p:nvPr>
            <p:ph type="title"/>
          </p:nvPr>
        </p:nvSpPr>
        <p:spPr>
          <a:xfrm>
            <a:off x="148000" y="74400"/>
            <a:ext cx="8665800" cy="7086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</a:t>
            </a:r>
            <a:r>
              <a:rPr lang="en-US" dirty="0" smtClean="0"/>
              <a:t>an Infrared </a:t>
            </a:r>
            <a:r>
              <a:rPr lang="en-US" dirty="0"/>
              <a:t>Sensor!</a:t>
            </a:r>
            <a:endParaRPr dirty="0"/>
          </a:p>
        </p:txBody>
      </p:sp>
      <p:sp>
        <p:nvSpPr>
          <p:cNvPr id="692" name="Google Shape;692;p28"/>
          <p:cNvSpPr txBox="1"/>
          <p:nvPr/>
        </p:nvSpPr>
        <p:spPr>
          <a:xfrm>
            <a:off x="4794050" y="4890900"/>
            <a:ext cx="39180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Source: </a:t>
            </a:r>
            <a:r>
              <a:rPr lang="en-US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en.wikipedia.org/wiki/Brushless_DC_electric_motor</a:t>
            </a:r>
            <a:endParaRPr sz="1000"/>
          </a:p>
        </p:txBody>
      </p:sp>
      <p:pic>
        <p:nvPicPr>
          <p:cNvPr id="693" name="Google Shape;693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682" y="1030200"/>
            <a:ext cx="4279568" cy="3418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9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9" name="Google Shape;699;p29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11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700" name="Google Shape;700;p29"/>
          <p:cNvSpPr txBox="1">
            <a:spLocks noGrp="1"/>
          </p:cNvSpPr>
          <p:nvPr>
            <p:ph type="body" idx="1"/>
          </p:nvPr>
        </p:nvSpPr>
        <p:spPr>
          <a:xfrm>
            <a:off x="148750" y="1030200"/>
            <a:ext cx="8764200" cy="3676200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1" name="Google Shape;701;p29"/>
          <p:cNvSpPr txBox="1">
            <a:spLocks noGrp="1"/>
          </p:cNvSpPr>
          <p:nvPr>
            <p:ph type="title"/>
          </p:nvPr>
        </p:nvSpPr>
        <p:spPr>
          <a:xfrm>
            <a:off x="148000" y="74400"/>
            <a:ext cx="8665800" cy="7086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ololu_low_r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4865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0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30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12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709" name="Google Shape;709;p30"/>
          <p:cNvSpPr txBox="1">
            <a:spLocks noGrp="1"/>
          </p:cNvSpPr>
          <p:nvPr>
            <p:ph type="title"/>
          </p:nvPr>
        </p:nvSpPr>
        <p:spPr>
          <a:xfrm>
            <a:off x="148000" y="2056200"/>
            <a:ext cx="8665800" cy="7086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</a:t>
            </a:r>
            <a:r>
              <a:rPr lang="en-US" dirty="0" smtClean="0"/>
              <a:t>ATmega328P</a:t>
            </a:r>
            <a:r>
              <a:rPr lang="en-US" dirty="0" smtClean="0"/>
              <a:t> </a:t>
            </a:r>
            <a:r>
              <a:rPr lang="en-US" dirty="0"/>
              <a:t>microcontroller?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8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2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3" name="Google Shape;723;p32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13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724" name="Google Shape;724;p32"/>
          <p:cNvSpPr txBox="1">
            <a:spLocks noGrp="1"/>
          </p:cNvSpPr>
          <p:nvPr>
            <p:ph type="body" idx="1"/>
          </p:nvPr>
        </p:nvSpPr>
        <p:spPr>
          <a:xfrm>
            <a:off x="148750" y="1030200"/>
            <a:ext cx="8764200" cy="3676200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Recall ATmega328P Timers Labs: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Measure two motor PWMs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dirty="0" smtClean="0"/>
              <a:t>Input Capture </a:t>
            </a:r>
            <a:endParaRPr dirty="0" smtClean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 smtClean="0"/>
              <a:t>Output </a:t>
            </a:r>
            <a:r>
              <a:rPr lang="en-US" dirty="0"/>
              <a:t>two motor PWMs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dirty="0"/>
              <a:t>Output Compare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Not truly </a:t>
            </a:r>
            <a:r>
              <a:rPr lang="en-US" dirty="0" smtClean="0"/>
              <a:t>simultaneous</a:t>
            </a:r>
            <a:endParaRPr dirty="0"/>
          </a:p>
        </p:txBody>
      </p:sp>
      <p:sp>
        <p:nvSpPr>
          <p:cNvPr id="726" name="Google Shape;726;p32"/>
          <p:cNvSpPr txBox="1"/>
          <p:nvPr/>
        </p:nvSpPr>
        <p:spPr>
          <a:xfrm>
            <a:off x="6228000" y="4890900"/>
            <a:ext cx="24840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Source: </a:t>
            </a:r>
            <a:r>
              <a:rPr lang="en-US" sz="1000">
                <a:latin typeface="Montserrat"/>
                <a:ea typeface="Montserrat"/>
                <a:cs typeface="Montserrat"/>
                <a:sym typeface="Montserrat"/>
              </a:rPr>
              <a:t>ATMega328P Datasheet</a:t>
            </a:r>
            <a:endParaRPr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2 BLDC</a:t>
            </a:r>
          </a:p>
        </p:txBody>
      </p:sp>
    </p:spTree>
    <p:extLst>
      <p:ext uri="{BB962C8B-B14F-4D97-AF65-F5344CB8AC3E}">
        <p14:creationId xmlns:p14="http://schemas.microsoft.com/office/powerpoint/2010/main" val="75793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4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0" name="Google Shape;840;p44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14</a:t>
            </a:r>
            <a:r>
              <a:rPr lang="en-US" dirty="0" smtClean="0"/>
              <a:t>/25</a:t>
            </a:r>
            <a:endParaRPr dirty="0"/>
          </a:p>
        </p:txBody>
      </p:sp>
      <p:sp>
        <p:nvSpPr>
          <p:cNvPr id="841" name="Google Shape;841;p44"/>
          <p:cNvSpPr txBox="1">
            <a:spLocks noGrp="1"/>
          </p:cNvSpPr>
          <p:nvPr>
            <p:ph type="title"/>
          </p:nvPr>
        </p:nvSpPr>
        <p:spPr>
          <a:xfrm>
            <a:off x="148000" y="74400"/>
            <a:ext cx="8665800" cy="7086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Which </a:t>
            </a:r>
            <a:r>
              <a:rPr lang="en-US" dirty="0" smtClean="0"/>
              <a:t>pin is for </a:t>
            </a:r>
            <a:r>
              <a:rPr lang="en-US" dirty="0" smtClean="0">
                <a:solidFill>
                  <a:schemeClr val="accent2"/>
                </a:solidFill>
              </a:rPr>
              <a:t>Input Capture</a:t>
            </a:r>
            <a:r>
              <a:rPr lang="en-US" dirty="0" smtClean="0"/>
              <a:t>?</a:t>
            </a:r>
            <a:endParaRPr dirty="0"/>
          </a:p>
        </p:txBody>
      </p:sp>
      <p:pic>
        <p:nvPicPr>
          <p:cNvPr id="842" name="Google Shape;842;p4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9125" y="913975"/>
            <a:ext cx="5963602" cy="39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44"/>
          <p:cNvSpPr/>
          <p:nvPr/>
        </p:nvSpPr>
        <p:spPr>
          <a:xfrm>
            <a:off x="4882600" y="1133625"/>
            <a:ext cx="2673900" cy="14640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4882600" y="2851975"/>
            <a:ext cx="2673900" cy="5031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622323" y="4336026"/>
            <a:ext cx="2654709" cy="23597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1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6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3" name="Google Shape;863;p46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15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864" name="Google Shape;864;p46"/>
          <p:cNvSpPr txBox="1">
            <a:spLocks noGrp="1"/>
          </p:cNvSpPr>
          <p:nvPr>
            <p:ph type="body" idx="1"/>
          </p:nvPr>
        </p:nvSpPr>
        <p:spPr>
          <a:xfrm>
            <a:off x="-1" y="811653"/>
            <a:ext cx="5403273" cy="3985037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>
              <a:buNone/>
            </a:pPr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//  </a:t>
            </a:r>
            <a:r>
              <a:rPr lang="en-US" sz="900" dirty="0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Usual libraries and declarations omitted for ease of reading.</a:t>
            </a:r>
          </a:p>
          <a:p>
            <a:pPr marL="0" lvl="0" indent="0">
              <a:buNone/>
            </a:pPr>
            <a:endParaRPr sz="900" dirty="0" smtClean="0"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int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main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(</a:t>
            </a:r>
            <a:r>
              <a:rPr lang="en-US" sz="900" dirty="0" smtClean="0">
                <a:solidFill>
                  <a:srgbClr val="0000FF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void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)</a:t>
            </a:r>
            <a:endParaRPr sz="900" dirty="0" smtClean="0"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{</a:t>
            </a:r>
            <a:endParaRPr lang="en-US" sz="900" dirty="0" smtClean="0"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cli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()</a:t>
            </a:r>
            <a:r>
              <a:rPr lang="mr-IN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;</a:t>
            </a:r>
            <a:endParaRPr lang="en-US" sz="900" dirty="0" smtClean="0"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</a:t>
            </a:r>
            <a:r>
              <a:rPr lang="en-US" sz="900" dirty="0" err="1" smtClean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ADC_Init</a:t>
            </a:r>
            <a:r>
              <a:rPr lang="en-US" sz="900" dirty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()</a:t>
            </a:r>
            <a:r>
              <a:rPr lang="mr-IN" sz="900" dirty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;</a:t>
            </a:r>
            <a:endParaRPr lang="en-US" sz="900" dirty="0" smtClean="0"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indent="0">
              <a:buNone/>
            </a:pPr>
            <a:endParaRPr sz="900" dirty="0" smtClean="0">
              <a:highlight>
                <a:srgbClr val="FFFF00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DDRB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|=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(1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&lt;&lt;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PINB1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);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     	</a:t>
            </a:r>
            <a:r>
              <a:rPr lang="en-US" sz="900" dirty="0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//  OC1A (Pin 9) as output. ICP1 (PB0) already as input.</a:t>
            </a:r>
            <a:endParaRPr sz="900" dirty="0" smtClean="0">
              <a:solidFill>
                <a:srgbClr val="008000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PORTB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&amp;=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~(1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&lt;&lt;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PINB1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);</a:t>
            </a:r>
            <a:endParaRPr sz="900" dirty="0" smtClean="0"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</a:t>
            </a:r>
            <a:r>
              <a:rPr lang="en-US" sz="900" i="1" dirty="0" smtClean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_</a:t>
            </a:r>
            <a:r>
              <a:rPr lang="en-US" sz="900" i="1" dirty="0" err="1" smtClean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delay_ms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(10000);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         	</a:t>
            </a:r>
            <a:r>
              <a:rPr lang="en-US" sz="900" dirty="0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// Gives me time to start the DC supply</a:t>
            </a:r>
            <a:endParaRPr sz="900" dirty="0" smtClean="0">
              <a:solidFill>
                <a:srgbClr val="008000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TCNT0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=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0;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                       	</a:t>
            </a:r>
            <a:r>
              <a:rPr lang="en-US" sz="900" dirty="0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// Initialize TCNT</a:t>
            </a:r>
            <a:endParaRPr sz="900" dirty="0" smtClean="0">
              <a:solidFill>
                <a:srgbClr val="008000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ICR1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=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4999;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              	</a:t>
            </a:r>
            <a:r>
              <a:rPr lang="en-US" sz="900" dirty="0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// 50 Hz PWM = 16MHz / (64*(1+4999))</a:t>
            </a:r>
            <a:endParaRPr sz="900" dirty="0" smtClean="0">
              <a:solidFill>
                <a:srgbClr val="008000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 smtClean="0">
              <a:solidFill>
                <a:srgbClr val="008000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</a:t>
            </a:r>
            <a:r>
              <a:rPr lang="en-US" sz="900" dirty="0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// </a:t>
            </a:r>
            <a:r>
              <a:rPr lang="en-US" sz="9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clk</a:t>
            </a:r>
            <a:r>
              <a:rPr lang="en-US" sz="900" dirty="0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/64, set fast PWM, TOP in ICR1, Clear OC1A on compare match  (non-inverting)</a:t>
            </a:r>
            <a:endParaRPr sz="900" dirty="0" smtClean="0">
              <a:solidFill>
                <a:srgbClr val="008000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TCCR0A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=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(1&lt;&lt;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COM1A1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) |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(1&lt;&lt;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WGM11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);</a:t>
            </a:r>
            <a:endParaRPr sz="900" dirty="0" smtClean="0"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TCCR0B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=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(1&lt;&lt;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WGM13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) | (1&lt;&lt;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WGM12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) | (1&lt;&lt;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CS11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) | (1&lt;&lt;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CS10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);</a:t>
            </a:r>
            <a:endParaRPr sz="900" dirty="0" smtClean="0"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OCR10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=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40;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                      	</a:t>
            </a:r>
            <a:r>
              <a:rPr lang="en-US" sz="900" dirty="0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// 0.8 </a:t>
            </a:r>
            <a:r>
              <a:rPr lang="en-US" sz="9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ms.</a:t>
            </a:r>
            <a:r>
              <a:rPr lang="en-US" sz="900" dirty="0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&lt; 1ms to arm the BLDC motor</a:t>
            </a:r>
            <a:endParaRPr sz="900" dirty="0" smtClean="0">
              <a:solidFill>
                <a:srgbClr val="008000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 </a:t>
            </a:r>
            <a:r>
              <a:rPr lang="en-US" sz="900" i="1" dirty="0" smtClean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_</a:t>
            </a:r>
            <a:r>
              <a:rPr lang="en-US" sz="900" i="1" dirty="0" err="1" smtClean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delay_ms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(2000);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          	</a:t>
            </a:r>
            <a:r>
              <a:rPr lang="en-US" sz="900" dirty="0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// 2 seconds buffer time.</a:t>
            </a:r>
            <a:endParaRPr sz="900" dirty="0" smtClean="0">
              <a:solidFill>
                <a:srgbClr val="008000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>
              <a:buNone/>
            </a:pPr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sz="900" dirty="0" smtClean="0">
              <a:solidFill>
                <a:schemeClr val="accent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buNone/>
            </a:pPr>
            <a:r>
              <a:rPr lang="en-US" sz="9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// 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Read ADC0. Between 120-600 (2.4-12 </a:t>
            </a:r>
            <a:r>
              <a:rPr lang="en-US" sz="900" dirty="0" err="1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ms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pulse)</a:t>
            </a:r>
          </a:p>
          <a:p>
            <a:pPr marL="0" lvl="0" indent="0">
              <a:buNone/>
            </a:pPr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rgbClr val="0000FF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while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(1) </a:t>
            </a:r>
            <a:r>
              <a:rPr lang="en-US" sz="900" dirty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OCR0A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>
                <a:latin typeface="Arial" charset="0"/>
                <a:ea typeface="Arial" charset="0"/>
                <a:cs typeface="Arial" charset="0"/>
                <a:sym typeface="Arial"/>
              </a:rPr>
              <a:t>= 120 + (</a:t>
            </a:r>
            <a:r>
              <a:rPr lang="en-US" sz="900" dirty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ADC0_Read</a:t>
            </a:r>
            <a:r>
              <a:rPr lang="en-US" sz="900" dirty="0">
                <a:latin typeface="Arial" charset="0"/>
                <a:ea typeface="Arial" charset="0"/>
                <a:cs typeface="Arial" charset="0"/>
                <a:sym typeface="Arial"/>
              </a:rPr>
              <a:t>()/3.0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);</a:t>
            </a:r>
          </a:p>
          <a:p>
            <a:pPr marL="0" lvl="0" indent="0">
              <a:buNone/>
            </a:pPr>
            <a:endParaRPr lang="en-US" sz="900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// Configure Timer 1 for </a:t>
            </a: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Input Capture </a:t>
            </a:r>
            <a:endParaRPr lang="en-US" sz="900" dirty="0">
              <a:solidFill>
                <a:schemeClr val="accent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900" dirty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TCCR1A </a:t>
            </a:r>
            <a:r>
              <a:rPr lang="en-US" sz="9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en-US" sz="9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9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0x00</a:t>
            </a:r>
            <a:r>
              <a:rPr lang="en-US" sz="9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; 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// OCR1A/B disconnected, normal mode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900" dirty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TCCR1B</a:t>
            </a:r>
            <a:r>
              <a:rPr lang="en-US" sz="9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 |= (1 &lt;&lt; </a:t>
            </a:r>
            <a:r>
              <a:rPr lang="en-US" sz="900" dirty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ICES1 </a:t>
            </a:r>
            <a:r>
              <a:rPr lang="en-US" sz="9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) | (1 &lt;&lt; </a:t>
            </a:r>
            <a:r>
              <a:rPr lang="en-US" sz="900" dirty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CS10</a:t>
            </a:r>
            <a:r>
              <a:rPr lang="en-US" sz="9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);</a:t>
            </a:r>
            <a:r>
              <a:rPr lang="en-US" sz="9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// Rising edge to trigger, </a:t>
            </a:r>
            <a:r>
              <a:rPr lang="en-US" sz="900" dirty="0" err="1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prescaler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1 //0x41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900" dirty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TIMSK1</a:t>
            </a:r>
            <a:r>
              <a:rPr lang="en-US" sz="9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 |= (1 &lt;&lt; </a:t>
            </a:r>
            <a:r>
              <a:rPr lang="en-US" sz="900" dirty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ICIE1</a:t>
            </a:r>
            <a:r>
              <a:rPr lang="en-US" sz="9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) | (1 &lt;&lt; </a:t>
            </a:r>
            <a:r>
              <a:rPr lang="en-US" sz="900" dirty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TOIE1</a:t>
            </a:r>
            <a:r>
              <a:rPr lang="en-US" sz="9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);</a:t>
            </a:r>
            <a:r>
              <a:rPr lang="en-US" sz="9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// Enable IC interrupt, enable timer 1 overflow interrupt //</a:t>
            </a: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0x21</a:t>
            </a:r>
          </a:p>
          <a:p>
            <a:pPr marL="0" indent="0">
              <a:buNone/>
            </a:pPr>
            <a:endParaRPr lang="en-US" sz="900" dirty="0">
              <a:solidFill>
                <a:schemeClr val="accent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</a:t>
            </a:r>
            <a:r>
              <a:rPr lang="en-US" sz="900" dirty="0" err="1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sei</a:t>
            </a:r>
            <a:r>
              <a:rPr lang="en-US" sz="900" dirty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()</a:t>
            </a:r>
            <a:r>
              <a:rPr lang="mr-IN" sz="900" dirty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;</a:t>
            </a:r>
            <a:endParaRPr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65" name="Google Shape;865;p46"/>
          <p:cNvSpPr txBox="1">
            <a:spLocks noGrp="1"/>
          </p:cNvSpPr>
          <p:nvPr>
            <p:ph type="title"/>
          </p:nvPr>
        </p:nvSpPr>
        <p:spPr>
          <a:xfrm>
            <a:off x="136500" y="103053"/>
            <a:ext cx="8665800" cy="7086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Presentation 1 + </a:t>
            </a:r>
            <a:r>
              <a:rPr lang="en-US" dirty="0" smtClean="0">
                <a:solidFill>
                  <a:srgbClr val="FF0000"/>
                </a:solidFill>
              </a:rPr>
              <a:t>Get &amp; </a:t>
            </a:r>
            <a:r>
              <a:rPr lang="en-US" dirty="0" smtClean="0">
                <a:solidFill>
                  <a:srgbClr val="FFC000"/>
                </a:solidFill>
              </a:rPr>
              <a:t>Display RPM</a:t>
            </a:r>
            <a:endParaRPr dirty="0">
              <a:solidFill>
                <a:srgbClr val="FFC000"/>
              </a:solidFill>
            </a:endParaRPr>
          </a:p>
        </p:txBody>
      </p:sp>
      <p:sp useBgFill="1">
        <p:nvSpPr>
          <p:cNvPr id="17" name="Google Shape;864;p46"/>
          <p:cNvSpPr txBox="1">
            <a:spLocks/>
          </p:cNvSpPr>
          <p:nvPr/>
        </p:nvSpPr>
        <p:spPr>
          <a:xfrm>
            <a:off x="5403272" y="738909"/>
            <a:ext cx="3740726" cy="4162981"/>
          </a:xfrm>
          <a:prstGeom prst="rect">
            <a:avLst/>
          </a:prstGeom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sz="900" dirty="0" smtClean="0">
                <a:solidFill>
                  <a:srgbClr val="0000FF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char </a:t>
            </a:r>
            <a:r>
              <a:rPr lang="en-US" sz="900" dirty="0" err="1" smtClean="0">
                <a:solidFill>
                  <a:srgbClr val="0070C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buf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MAX</a:t>
            </a:r>
            <a:r>
              <a:rPr lang="mr-IN" sz="900" dirty="0" smtClean="0">
                <a:latin typeface="Arial" charset="0"/>
                <a:ea typeface="Arial" charset="0"/>
                <a:cs typeface="Arial" charset="0"/>
              </a:rPr>
              <a:t>] = {0};</a:t>
            </a:r>
            <a:endParaRPr lang="en-US" sz="9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mr-IN" sz="9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Font typeface="Montserrat"/>
              <a:buNone/>
            </a:pP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mr-IN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//</a:t>
            </a: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900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sprintf</a:t>
            </a:r>
            <a:r>
              <a:rPr lang="mr-IN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900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stores</a:t>
            </a:r>
            <a:r>
              <a:rPr lang="mr-IN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the </a:t>
            </a:r>
            <a:r>
              <a:rPr lang="mr-IN" sz="900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whole</a:t>
            </a:r>
            <a:r>
              <a:rPr lang="mr-IN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900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output</a:t>
            </a:r>
            <a:r>
              <a:rPr lang="mr-IN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900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into</a:t>
            </a:r>
            <a:r>
              <a:rPr lang="mr-IN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900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buf</a:t>
            </a:r>
            <a:endParaRPr lang="mr-IN" sz="900" dirty="0" smtClean="0">
              <a:solidFill>
                <a:schemeClr val="accent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mr-IN" sz="9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sprintf</a:t>
            </a:r>
            <a:r>
              <a:rPr lang="mr-IN" sz="90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mr-IN" sz="900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buf</a:t>
            </a:r>
            <a:r>
              <a:rPr lang="mr-IN" sz="900" dirty="0" smtClean="0">
                <a:latin typeface="Arial" charset="0"/>
                <a:ea typeface="Arial" charset="0"/>
                <a:cs typeface="Arial" charset="0"/>
              </a:rPr>
              <a:t>,"</a:t>
            </a:r>
            <a:r>
              <a:rPr lang="mr-IN" sz="9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mr-IN" sz="9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r>
              <a:rPr lang="mr-IN" sz="9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mr-IN" sz="9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9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test</a:t>
            </a:r>
            <a:r>
              <a:rPr lang="mr-IN" sz="9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9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reading</a:t>
            </a:r>
            <a:r>
              <a:rPr lang="en-US" sz="9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9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en-US" sz="9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9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%</a:t>
            </a:r>
            <a:r>
              <a:rPr lang="mr-IN" sz="9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r>
              <a:rPr lang="mr-IN" sz="9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mr-IN" sz="9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r>
              <a:rPr lang="mr-IN" sz="9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mr-IN" sz="9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mr-IN" sz="900" dirty="0" smtClean="0">
                <a:latin typeface="Arial" charset="0"/>
                <a:ea typeface="Arial" charset="0"/>
                <a:cs typeface="Arial" charset="0"/>
              </a:rPr>
              <a:t>",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900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measured_rpm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);</a:t>
            </a:r>
          </a:p>
          <a:p>
            <a:pPr marL="0" indent="0">
              <a:buNone/>
            </a:pPr>
            <a:endParaRPr lang="mr-IN" sz="9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mr-IN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// </a:t>
            </a:r>
            <a:r>
              <a:rPr lang="mr-IN" sz="900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send</a:t>
            </a:r>
            <a:r>
              <a:rPr lang="mr-IN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mr-IN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900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content</a:t>
            </a:r>
            <a:r>
              <a:rPr lang="mr-IN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of </a:t>
            </a:r>
            <a:r>
              <a:rPr lang="mr-IN" sz="900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buf</a:t>
            </a: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9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to </a:t>
            </a: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host PC’s Atmel’s 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Terminal extension </a:t>
            </a: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mr-IN" sz="9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UARTserialWrite</a:t>
            </a:r>
            <a:r>
              <a:rPr lang="mr-IN" sz="90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900" dirty="0" err="1" smtClean="0">
                <a:solidFill>
                  <a:srgbClr val="0070C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buf</a:t>
            </a:r>
            <a:r>
              <a:rPr lang="mr-IN" sz="900" dirty="0" smtClean="0">
                <a:latin typeface="Arial" charset="0"/>
                <a:ea typeface="Arial" charset="0"/>
                <a:cs typeface="Arial" charset="0"/>
              </a:rPr>
              <a:t>); </a:t>
            </a:r>
            <a:endParaRPr lang="en-US" sz="9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}</a:t>
            </a:r>
          </a:p>
          <a:p>
            <a:pPr marL="0" indent="0">
              <a:buNone/>
            </a:pPr>
            <a:endParaRPr lang="en-US" sz="900" dirty="0" smtClean="0"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// Timer </a:t>
            </a: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1 Input Capture Interrupt for keeping track of RPM.</a:t>
            </a:r>
            <a:endParaRPr lang="en-US" sz="900" dirty="0"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indent="0">
              <a:buNone/>
            </a:pP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ISR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(</a:t>
            </a: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TIMER1_CAPT_vect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){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rgbClr val="0000FF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   if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(</a:t>
            </a:r>
            <a:r>
              <a:rPr lang="en-US" sz="9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rising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){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   </a:t>
            </a: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TCNT1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= 0x0000;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   </a:t>
            </a:r>
            <a:r>
              <a:rPr lang="en-US" sz="9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overflow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= 0;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   </a:t>
            </a:r>
            <a:r>
              <a:rPr lang="en-US" sz="9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timerValue</a:t>
            </a:r>
            <a:r>
              <a:rPr lang="en-US" sz="9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= 0;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   </a:t>
            </a:r>
            <a:r>
              <a:rPr lang="en-US" sz="9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rising</a:t>
            </a:r>
            <a:r>
              <a:rPr lang="en-US" sz="9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= 0;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   </a:t>
            </a: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TIFR1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|= (1 &lt;&lt; </a:t>
            </a: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TOV1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);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   </a:t>
            </a: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TIMSK1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|= (1 &lt;&lt; </a:t>
            </a: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TOIE1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);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}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</a:t>
            </a:r>
            <a:r>
              <a:rPr lang="en-US" sz="900" dirty="0" smtClean="0">
                <a:solidFill>
                  <a:srgbClr val="0000FF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else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{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    </a:t>
            </a:r>
            <a:r>
              <a:rPr lang="en-US" sz="900" dirty="0" err="1" smtClean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timerValue</a:t>
            </a:r>
            <a:r>
              <a:rPr lang="en-US" sz="900" dirty="0" smtClean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= </a:t>
            </a: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ICR1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+ (</a:t>
            </a:r>
            <a:r>
              <a:rPr lang="en-US" sz="9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overflow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* 0x10000UL);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        </a:t>
            </a:r>
            <a:r>
              <a:rPr lang="en-US" sz="900" dirty="0" err="1" smtClean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measured_rpm</a:t>
            </a:r>
            <a:r>
              <a:rPr lang="en-US" sz="900" dirty="0" smtClean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=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measured_rpm</a:t>
            </a:r>
            <a:r>
              <a:rPr lang="en-US" sz="900" dirty="0">
                <a:solidFill>
                  <a:schemeClr val="tx2">
                    <a:lumMod val="10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chemeClr val="tx2">
                    <a:lumMod val="10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+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1; </a:t>
            </a:r>
            <a:r>
              <a:rPr lang="en-US" sz="9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Increment rpm count</a:t>
            </a:r>
            <a:endParaRPr lang="en-US" sz="900" dirty="0" smtClean="0"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    </a:t>
            </a:r>
            <a:r>
              <a:rPr lang="en-US" sz="900" dirty="0" smtClean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rising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= 1;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  </a:t>
            </a:r>
            <a:r>
              <a:rPr lang="en-US" sz="900" dirty="0" smtClean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TIMSK1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&amp;= ~(1 &lt;&lt; </a:t>
            </a: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TOIE1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);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 }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 </a:t>
            </a: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TCCR1B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^= (1 &lt;&lt; </a:t>
            </a: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ICES1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); </a:t>
            </a:r>
            <a:r>
              <a:rPr lang="en-US" sz="9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// Switch the trigger edge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}</a:t>
            </a:r>
            <a:endParaRPr lang="mr-IN" sz="900" dirty="0" smtClean="0"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indent="0">
              <a:buFont typeface="Montserrat"/>
              <a:buNone/>
            </a:pPr>
            <a:r>
              <a:rPr lang="mr-IN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}</a:t>
            </a:r>
            <a:endParaRPr lang="en-US" sz="900" dirty="0" smtClean="0"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indent="0">
              <a:buNone/>
            </a:pP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// Timer 1 Overflow Interrupt Response for r</a:t>
            </a:r>
            <a:r>
              <a:rPr lang="en-US" sz="9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esetting </a:t>
            </a:r>
            <a:r>
              <a:rPr lang="en-US" sz="900" dirty="0" err="1" smtClean="0">
                <a:solidFill>
                  <a:schemeClr val="accent2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measured_rpm</a:t>
            </a:r>
            <a:r>
              <a:rPr lang="en-US" sz="900" dirty="0">
                <a:solidFill>
                  <a:schemeClr val="accent2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.</a:t>
            </a:r>
            <a:endParaRPr lang="en-US" sz="900" dirty="0" smtClean="0">
              <a:solidFill>
                <a:schemeClr val="accent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ISR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(</a:t>
            </a: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TIMER1_OVF_vect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){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measured_rpm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chemeClr val="tx2">
                    <a:lumMod val="10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= 0;}</a:t>
            </a:r>
            <a:endParaRPr lang="mr-IN" sz="900" dirty="0">
              <a:solidFill>
                <a:schemeClr val="tx2">
                  <a:lumMod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Google Shape;869;p46"/>
          <p:cNvSpPr txBox="1">
            <a:spLocks/>
          </p:cNvSpPr>
          <p:nvPr/>
        </p:nvSpPr>
        <p:spPr>
          <a:xfrm>
            <a:off x="5350830" y="759055"/>
            <a:ext cx="3791123" cy="101432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endParaRPr lang="mr-IN" sz="950" dirty="0">
              <a:solidFill>
                <a:srgbClr val="0000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869;p46"/>
          <p:cNvSpPr txBox="1">
            <a:spLocks/>
          </p:cNvSpPr>
          <p:nvPr/>
        </p:nvSpPr>
        <p:spPr>
          <a:xfrm>
            <a:off x="144093" y="3856756"/>
            <a:ext cx="5146700" cy="59112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endParaRPr lang="mr-IN" sz="950" dirty="0">
              <a:solidFill>
                <a:srgbClr val="0000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869;p46"/>
          <p:cNvSpPr txBox="1">
            <a:spLocks/>
          </p:cNvSpPr>
          <p:nvPr/>
        </p:nvSpPr>
        <p:spPr>
          <a:xfrm>
            <a:off x="5350829" y="1974818"/>
            <a:ext cx="3791123" cy="2947218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endParaRPr lang="mr-IN" sz="950" dirty="0">
              <a:solidFill>
                <a:srgbClr val="0000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187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8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9" name="Google Shape;689;p28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16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690" name="Google Shape;690;p28"/>
          <p:cNvSpPr txBox="1">
            <a:spLocks noGrp="1"/>
          </p:cNvSpPr>
          <p:nvPr>
            <p:ph type="body" idx="1"/>
          </p:nvPr>
        </p:nvSpPr>
        <p:spPr>
          <a:xfrm>
            <a:off x="148000" y="800477"/>
            <a:ext cx="8764200" cy="3676200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 smtClean="0"/>
              <a:t>Noisy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 smtClean="0"/>
              <a:t>Susceptible to external light and dust</a:t>
            </a:r>
            <a:endParaRPr dirty="0"/>
          </a:p>
        </p:txBody>
      </p:sp>
      <p:sp>
        <p:nvSpPr>
          <p:cNvPr id="691" name="Google Shape;691;p28"/>
          <p:cNvSpPr txBox="1">
            <a:spLocks noGrp="1"/>
          </p:cNvSpPr>
          <p:nvPr>
            <p:ph type="title"/>
          </p:nvPr>
        </p:nvSpPr>
        <p:spPr>
          <a:xfrm>
            <a:off x="148000" y="74400"/>
            <a:ext cx="8665800" cy="7086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Drawback of IR sensor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425" y="1810300"/>
            <a:ext cx="3549446" cy="23662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48" y="1810299"/>
            <a:ext cx="3547672" cy="2366297"/>
          </a:xfrm>
          <a:prstGeom prst="rect">
            <a:avLst/>
          </a:prstGeom>
        </p:spPr>
      </p:pic>
      <p:sp>
        <p:nvSpPr>
          <p:cNvPr id="10" name="Google Shape;724;p32"/>
          <p:cNvSpPr txBox="1">
            <a:spLocks/>
          </p:cNvSpPr>
          <p:nvPr/>
        </p:nvSpPr>
        <p:spPr>
          <a:xfrm>
            <a:off x="148000" y="4176597"/>
            <a:ext cx="4109368" cy="529803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When the IR Power is </a:t>
            </a:r>
            <a:r>
              <a:rPr lang="en-US" smtClean="0"/>
              <a:t>too low, </a:t>
            </a:r>
            <a:r>
              <a:rPr lang="en-US" dirty="0" smtClean="0"/>
              <a:t>the </a:t>
            </a:r>
            <a:r>
              <a:rPr lang="en-US" smtClean="0"/>
              <a:t>sensor recognizes some white </a:t>
            </a:r>
            <a:r>
              <a:rPr lang="en-US" dirty="0" smtClean="0"/>
              <a:t>background as black line.</a:t>
            </a:r>
            <a:endParaRPr lang="en-US" dirty="0"/>
          </a:p>
        </p:txBody>
      </p:sp>
      <p:sp>
        <p:nvSpPr>
          <p:cNvPr id="11" name="Google Shape;724;p32"/>
          <p:cNvSpPr txBox="1">
            <a:spLocks/>
          </p:cNvSpPr>
          <p:nvPr/>
        </p:nvSpPr>
        <p:spPr>
          <a:xfrm>
            <a:off x="4699820" y="4176597"/>
            <a:ext cx="4328656" cy="529803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When the IR Power is too high, the sensor recognizes some black surface as </a:t>
            </a:r>
            <a:r>
              <a:rPr lang="en-US" smtClean="0"/>
              <a:t>white background.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0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30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17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709" name="Google Shape;709;p30"/>
          <p:cNvSpPr txBox="1">
            <a:spLocks noGrp="1"/>
          </p:cNvSpPr>
          <p:nvPr>
            <p:ph type="title"/>
          </p:nvPr>
        </p:nvSpPr>
        <p:spPr>
          <a:xfrm>
            <a:off x="148000" y="111786"/>
            <a:ext cx="8806250" cy="7086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Even </a:t>
            </a:r>
            <a:r>
              <a:rPr lang="en-US" dirty="0"/>
              <a:t>B</a:t>
            </a:r>
            <a:r>
              <a:rPr lang="en-US" dirty="0" smtClean="0"/>
              <a:t>etter Alternative: Hall Sensors!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2326" y="1033304"/>
            <a:ext cx="5411065" cy="35941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23392" y="1666733"/>
            <a:ext cx="20206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lvl="0" algn="ctr">
              <a:buSzPts val="2400"/>
            </a:pPr>
            <a:r>
              <a:rPr lang="en-US" sz="2400" dirty="0" smtClean="0"/>
              <a:t>Module from Arduino Engineering Kit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929970"/>
            <a:ext cx="17123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lvl="0" algn="ctr">
              <a:buSzPts val="2400"/>
            </a:pPr>
            <a:r>
              <a:rPr lang="en-US" sz="2400" dirty="0" smtClean="0"/>
              <a:t>Typical Hall Sensor</a:t>
            </a:r>
          </a:p>
        </p:txBody>
      </p:sp>
    </p:spTree>
    <p:extLst>
      <p:ext uri="{BB962C8B-B14F-4D97-AF65-F5344CB8AC3E}">
        <p14:creationId xmlns:p14="http://schemas.microsoft.com/office/powerpoint/2010/main" val="163078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0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30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18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709" name="Google Shape;709;p30"/>
          <p:cNvSpPr txBox="1">
            <a:spLocks noGrp="1"/>
          </p:cNvSpPr>
          <p:nvPr>
            <p:ph type="title"/>
          </p:nvPr>
        </p:nvSpPr>
        <p:spPr>
          <a:xfrm>
            <a:off x="148000" y="111786"/>
            <a:ext cx="8806250" cy="7086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Hall Sensor Overview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5946" y="1923086"/>
            <a:ext cx="6350358" cy="2993128"/>
          </a:xfrm>
          <a:prstGeom prst="rect">
            <a:avLst/>
          </a:prstGeom>
        </p:spPr>
      </p:pic>
      <p:sp>
        <p:nvSpPr>
          <p:cNvPr id="7" name="Google Shape;643;p22"/>
          <p:cNvSpPr txBox="1"/>
          <p:nvPr/>
        </p:nvSpPr>
        <p:spPr>
          <a:xfrm>
            <a:off x="3584028" y="4871622"/>
            <a:ext cx="5066322" cy="30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 smtClean="0"/>
              <a:t>Source:</a:t>
            </a:r>
            <a:r>
              <a:rPr lang="en-US" sz="1000" dirty="0" err="1" smtClean="0">
                <a:hlinkClick r:id="rId4"/>
              </a:rPr>
              <a:t>https</a:t>
            </a:r>
            <a:r>
              <a:rPr lang="en-US" sz="1000" dirty="0">
                <a:hlinkClick r:id="rId4"/>
              </a:rPr>
              <a:t>://maker.pro/arduino/tutorial/how-to-use-a-hall-effect-sensor-with-arduino</a:t>
            </a: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8" name="Google Shape;724;p32"/>
          <p:cNvSpPr txBox="1">
            <a:spLocks/>
          </p:cNvSpPr>
          <p:nvPr/>
        </p:nvSpPr>
        <p:spPr>
          <a:xfrm>
            <a:off x="148750" y="1030200"/>
            <a:ext cx="3435278" cy="3676200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148000" y="691813"/>
            <a:ext cx="8502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81000">
              <a:buSzPts val="2400"/>
              <a:buChar char="●"/>
            </a:pPr>
            <a:r>
              <a:rPr lang="en-US" sz="2400" dirty="0" smtClean="0"/>
              <a:t>3 Pins: VCC, GND, Output</a:t>
            </a:r>
          </a:p>
          <a:p>
            <a:pPr marL="457200" lvl="1" indent="-381000">
              <a:buSzPts val="2400"/>
              <a:buChar char="●"/>
            </a:pPr>
            <a:r>
              <a:rPr lang="en-US" sz="2400" dirty="0" smtClean="0"/>
              <a:t>VCC powers Hall Effect</a:t>
            </a:r>
          </a:p>
          <a:p>
            <a:pPr marL="457200" lvl="0" indent="-381000">
              <a:buSzPts val="2400"/>
              <a:buChar char="●"/>
            </a:pPr>
            <a:r>
              <a:rPr lang="en-US" sz="2400" dirty="0" smtClean="0"/>
              <a:t>Schmitt </a:t>
            </a:r>
            <a:r>
              <a:rPr lang="en-US" sz="2400" dirty="0"/>
              <a:t>t</a:t>
            </a:r>
            <a:r>
              <a:rPr lang="en-US" sz="2400" dirty="0" smtClean="0"/>
              <a:t>rigger converts analog input to digital output</a:t>
            </a:r>
          </a:p>
        </p:txBody>
      </p:sp>
    </p:spTree>
    <p:extLst>
      <p:ext uri="{BB962C8B-B14F-4D97-AF65-F5344CB8AC3E}">
        <p14:creationId xmlns:p14="http://schemas.microsoft.com/office/powerpoint/2010/main" val="51009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2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3" name="Google Shape;723;p32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19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725" name="Google Shape;725;p32"/>
          <p:cNvSpPr txBox="1">
            <a:spLocks noGrp="1"/>
          </p:cNvSpPr>
          <p:nvPr>
            <p:ph type="title"/>
          </p:nvPr>
        </p:nvSpPr>
        <p:spPr>
          <a:xfrm>
            <a:off x="148000" y="74400"/>
            <a:ext cx="8665800" cy="7086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Connection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345" y="1030200"/>
            <a:ext cx="5245905" cy="3860700"/>
          </a:xfrm>
          <a:prstGeom prst="rect">
            <a:avLst/>
          </a:prstGeom>
        </p:spPr>
      </p:pic>
      <p:sp>
        <p:nvSpPr>
          <p:cNvPr id="10" name="Google Shape;643;p22"/>
          <p:cNvSpPr txBox="1"/>
          <p:nvPr/>
        </p:nvSpPr>
        <p:spPr>
          <a:xfrm>
            <a:off x="3584028" y="4871622"/>
            <a:ext cx="5066322" cy="30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 smtClean="0"/>
              <a:t>Source:</a:t>
            </a:r>
            <a:r>
              <a:rPr lang="en-US" sz="1000" dirty="0" err="1" smtClean="0">
                <a:hlinkClick r:id="rId4"/>
              </a:rPr>
              <a:t>https</a:t>
            </a:r>
            <a:r>
              <a:rPr lang="en-US" sz="1000" dirty="0">
                <a:hlinkClick r:id="rId4"/>
              </a:rPr>
              <a:t>://maker.pro/arduino/tutorial/how-to-use-a-hall-effect-sensor-with-arduino</a:t>
            </a: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12" name="Google Shape;724;p32"/>
          <p:cNvSpPr txBox="1">
            <a:spLocks noGrp="1"/>
          </p:cNvSpPr>
          <p:nvPr>
            <p:ph type="body" idx="1"/>
          </p:nvPr>
        </p:nvSpPr>
        <p:spPr>
          <a:xfrm>
            <a:off x="148750" y="1030200"/>
            <a:ext cx="3019323" cy="3676200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342900" indent="-342900"/>
            <a:r>
              <a:rPr lang="en-US" dirty="0" smtClean="0"/>
              <a:t>10K resistor pulls the output to 5V</a:t>
            </a:r>
          </a:p>
          <a:p>
            <a:pPr marL="342900" indent="-342900"/>
            <a:r>
              <a:rPr lang="en-US" dirty="0" smtClean="0"/>
              <a:t>Optional capacitor for reducing effect from signal noise.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0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1" name="Google Shape;621;p20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2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622" name="Google Shape;622;p20"/>
          <p:cNvSpPr txBox="1">
            <a:spLocks noGrp="1"/>
          </p:cNvSpPr>
          <p:nvPr>
            <p:ph type="body" idx="1"/>
          </p:nvPr>
        </p:nvSpPr>
        <p:spPr>
          <a:xfrm>
            <a:off x="148750" y="1030200"/>
            <a:ext cx="8764200" cy="1243873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Mechanical Tachometer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dirty="0"/>
              <a:t>Used for car </a:t>
            </a:r>
            <a:r>
              <a:rPr lang="en-US" dirty="0" smtClean="0"/>
              <a:t>speedometers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dirty="0" smtClean="0"/>
              <a:t>Simple design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3" name="Google Shape;623;p20"/>
          <p:cNvSpPr txBox="1">
            <a:spLocks noGrp="1"/>
          </p:cNvSpPr>
          <p:nvPr>
            <p:ph type="title"/>
          </p:nvPr>
        </p:nvSpPr>
        <p:spPr>
          <a:xfrm>
            <a:off x="148000" y="74400"/>
            <a:ext cx="8665800" cy="7086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can I measure motor speed?</a:t>
            </a:r>
            <a:endParaRPr/>
          </a:p>
        </p:txBody>
      </p:sp>
      <p:sp>
        <p:nvSpPr>
          <p:cNvPr id="624" name="Google Shape;624;p20"/>
          <p:cNvSpPr txBox="1"/>
          <p:nvPr/>
        </p:nvSpPr>
        <p:spPr>
          <a:xfrm>
            <a:off x="4161150" y="4890900"/>
            <a:ext cx="45510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Source: </a:t>
            </a:r>
            <a:r>
              <a:rPr lang="en-US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https://www.youtube.com/watch?v=TzWbGhELqz4&amp;t=2s</a:t>
            </a:r>
            <a:endParaRPr sz="1000"/>
          </a:p>
        </p:txBody>
      </p:sp>
      <p:pic>
        <p:nvPicPr>
          <p:cNvPr id="625" name="Google Shape;625;p20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792" y="2357945"/>
            <a:ext cx="6152215" cy="2532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6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3" name="Google Shape;863;p46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20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864" name="Google Shape;864;p46"/>
          <p:cNvSpPr txBox="1">
            <a:spLocks noGrp="1"/>
          </p:cNvSpPr>
          <p:nvPr>
            <p:ph type="body" idx="1"/>
          </p:nvPr>
        </p:nvSpPr>
        <p:spPr>
          <a:xfrm>
            <a:off x="-1" y="811653"/>
            <a:ext cx="5403273" cy="3985037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>
              <a:buNone/>
            </a:pPr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//  </a:t>
            </a:r>
            <a:r>
              <a:rPr lang="en-US" sz="900" dirty="0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Usual libraries and declarations omitted for ease of reading.</a:t>
            </a:r>
          </a:p>
          <a:p>
            <a:pPr marL="0" lvl="0" indent="0">
              <a:buNone/>
            </a:pPr>
            <a:endParaRPr sz="900" dirty="0" smtClean="0"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int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main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(</a:t>
            </a:r>
            <a:r>
              <a:rPr lang="en-US" sz="900" dirty="0" smtClean="0">
                <a:solidFill>
                  <a:srgbClr val="0000FF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void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)</a:t>
            </a:r>
            <a:endParaRPr sz="900" dirty="0" smtClean="0"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{</a:t>
            </a:r>
            <a:endParaRPr lang="en-US" sz="900" dirty="0" smtClean="0"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cli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()</a:t>
            </a:r>
            <a:r>
              <a:rPr lang="mr-IN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;</a:t>
            </a:r>
            <a:endParaRPr lang="en-US" sz="900" dirty="0" smtClean="0"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</a:t>
            </a:r>
            <a:r>
              <a:rPr lang="en-US" sz="900" dirty="0" err="1" smtClean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ADC_Init</a:t>
            </a:r>
            <a:r>
              <a:rPr lang="en-US" sz="900" dirty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()</a:t>
            </a:r>
            <a:r>
              <a:rPr lang="mr-IN" sz="900" dirty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;</a:t>
            </a:r>
            <a:endParaRPr lang="en-US" sz="900" dirty="0" smtClean="0"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indent="0">
              <a:buNone/>
            </a:pPr>
            <a:endParaRPr sz="900" dirty="0" smtClean="0">
              <a:highlight>
                <a:srgbClr val="FFFF00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DDRB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|=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(1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&lt;&lt;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PINB1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);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     	</a:t>
            </a:r>
            <a:r>
              <a:rPr lang="en-US" sz="900" dirty="0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//  OC1A (Pin 9) as output. ICP1 (PB0) already as input.</a:t>
            </a:r>
            <a:endParaRPr sz="900" dirty="0" smtClean="0">
              <a:solidFill>
                <a:srgbClr val="008000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PORTB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&amp;=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~(1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&lt;&lt;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PINB1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);</a:t>
            </a:r>
            <a:endParaRPr sz="900" dirty="0" smtClean="0"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</a:t>
            </a:r>
            <a:r>
              <a:rPr lang="en-US" sz="900" i="1" dirty="0" smtClean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_</a:t>
            </a:r>
            <a:r>
              <a:rPr lang="en-US" sz="900" i="1" dirty="0" err="1" smtClean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delay_ms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(10000);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         	</a:t>
            </a:r>
            <a:r>
              <a:rPr lang="en-US" sz="900" dirty="0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// Gives me time to start the DC supply</a:t>
            </a:r>
            <a:endParaRPr sz="900" dirty="0" smtClean="0">
              <a:solidFill>
                <a:srgbClr val="008000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TCNT0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=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0;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                       	</a:t>
            </a:r>
            <a:r>
              <a:rPr lang="en-US" sz="900" dirty="0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// Initialize TCNT</a:t>
            </a:r>
            <a:endParaRPr sz="900" dirty="0" smtClean="0">
              <a:solidFill>
                <a:srgbClr val="008000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ICR1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=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4999;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              	</a:t>
            </a:r>
            <a:r>
              <a:rPr lang="en-US" sz="900" dirty="0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// 50 Hz PWM = 16MHz / (64*(1+4999))</a:t>
            </a:r>
            <a:endParaRPr sz="900" dirty="0" smtClean="0">
              <a:solidFill>
                <a:srgbClr val="008000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 smtClean="0">
              <a:solidFill>
                <a:srgbClr val="008000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</a:t>
            </a:r>
            <a:r>
              <a:rPr lang="en-US" sz="900" dirty="0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// </a:t>
            </a:r>
            <a:r>
              <a:rPr lang="en-US" sz="9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clk</a:t>
            </a:r>
            <a:r>
              <a:rPr lang="en-US" sz="900" dirty="0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/64, set fast PWM, TOP in ICR1, Clear OC1A on compare match  (non-inverting)</a:t>
            </a:r>
            <a:endParaRPr sz="900" dirty="0" smtClean="0">
              <a:solidFill>
                <a:srgbClr val="008000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TCCR0A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=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(1&lt;&lt;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COM1A1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) |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(1&lt;&lt;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WGM11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);</a:t>
            </a:r>
            <a:endParaRPr sz="900" dirty="0" smtClean="0"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TCCR0B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=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(1&lt;&lt;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WGM13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) | (1&lt;&lt;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WGM12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) | (1&lt;&lt;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CS11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) | (1&lt;&lt;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CS10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);</a:t>
            </a:r>
            <a:endParaRPr sz="900" dirty="0" smtClean="0"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OCR10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=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40;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                      	</a:t>
            </a:r>
            <a:r>
              <a:rPr lang="en-US" sz="900" dirty="0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// 0.8 </a:t>
            </a:r>
            <a:r>
              <a:rPr lang="en-US" sz="9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ms.</a:t>
            </a:r>
            <a:r>
              <a:rPr lang="en-US" sz="900" dirty="0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&lt; 1ms to arm the BLDC motor</a:t>
            </a:r>
            <a:endParaRPr sz="900" dirty="0" smtClean="0">
              <a:solidFill>
                <a:srgbClr val="008000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 </a:t>
            </a:r>
            <a:r>
              <a:rPr lang="en-US" sz="900" i="1" dirty="0" smtClean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_</a:t>
            </a:r>
            <a:r>
              <a:rPr lang="en-US" sz="900" i="1" dirty="0" err="1" smtClean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delay_ms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(2000);</a:t>
            </a:r>
            <a:r>
              <a:rPr lang="en-US" sz="900" dirty="0" smtClean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          	</a:t>
            </a:r>
            <a:r>
              <a:rPr lang="en-US" sz="900" dirty="0" smtClean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// 2 seconds buffer time.</a:t>
            </a:r>
            <a:endParaRPr sz="900" dirty="0" smtClean="0">
              <a:solidFill>
                <a:srgbClr val="008000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lvl="0" indent="0">
              <a:buNone/>
            </a:pPr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sz="900" dirty="0" smtClean="0">
              <a:solidFill>
                <a:schemeClr val="accent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buNone/>
            </a:pPr>
            <a:r>
              <a:rPr lang="en-US" sz="9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// 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Read ADC0. Between 120-600 (2.4-12 </a:t>
            </a:r>
            <a:r>
              <a:rPr lang="en-US" sz="900" dirty="0" err="1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ms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pulse)</a:t>
            </a:r>
          </a:p>
          <a:p>
            <a:pPr marL="0" lvl="0" indent="0">
              <a:buNone/>
            </a:pPr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rgbClr val="0000FF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while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(1) </a:t>
            </a:r>
            <a:r>
              <a:rPr lang="en-US" sz="900" dirty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OCR0A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>
                <a:latin typeface="Arial" charset="0"/>
                <a:ea typeface="Arial" charset="0"/>
                <a:cs typeface="Arial" charset="0"/>
                <a:sym typeface="Arial"/>
              </a:rPr>
              <a:t>= 120 + (</a:t>
            </a:r>
            <a:r>
              <a:rPr lang="en-US" sz="900" dirty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ADC0_Read</a:t>
            </a:r>
            <a:r>
              <a:rPr lang="en-US" sz="900" dirty="0">
                <a:latin typeface="Arial" charset="0"/>
                <a:ea typeface="Arial" charset="0"/>
                <a:cs typeface="Arial" charset="0"/>
                <a:sym typeface="Arial"/>
              </a:rPr>
              <a:t>()/3.0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);</a:t>
            </a:r>
          </a:p>
          <a:p>
            <a:pPr marL="0" lvl="0" indent="0">
              <a:buNone/>
            </a:pPr>
            <a:endParaRPr lang="en-US" sz="900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// Configure Timer 1 for </a:t>
            </a: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Input Capture </a:t>
            </a:r>
            <a:endParaRPr lang="en-US" sz="900" dirty="0">
              <a:solidFill>
                <a:schemeClr val="accent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900" dirty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TCCR1A </a:t>
            </a:r>
            <a:r>
              <a:rPr lang="en-US" sz="9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en-US" sz="9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9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0x00</a:t>
            </a:r>
            <a:r>
              <a:rPr lang="en-US" sz="9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; 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// OCR1A/B disconnected, normal mode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900" dirty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TCCR1B</a:t>
            </a:r>
            <a:r>
              <a:rPr lang="en-US" sz="9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 |= (1 &lt;&lt; </a:t>
            </a:r>
            <a:r>
              <a:rPr lang="en-US" sz="900" dirty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ICES1 </a:t>
            </a:r>
            <a:r>
              <a:rPr lang="en-US" sz="9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) | (1 &lt;&lt; </a:t>
            </a:r>
            <a:r>
              <a:rPr lang="en-US" sz="900" dirty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CS10</a:t>
            </a:r>
            <a:r>
              <a:rPr lang="en-US" sz="9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);</a:t>
            </a:r>
            <a:r>
              <a:rPr lang="en-US" sz="9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// Rising edge to trigger, </a:t>
            </a:r>
            <a:r>
              <a:rPr lang="en-US" sz="900" dirty="0" err="1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prescaler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1 //0x41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900" dirty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TIMSK1</a:t>
            </a:r>
            <a:r>
              <a:rPr lang="en-US" sz="9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 |= (1 &lt;&lt; </a:t>
            </a:r>
            <a:r>
              <a:rPr lang="en-US" sz="900" dirty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ICIE1</a:t>
            </a:r>
            <a:r>
              <a:rPr lang="en-US" sz="9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) | (1 &lt;&lt; </a:t>
            </a:r>
            <a:r>
              <a:rPr lang="en-US" sz="900" dirty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TOIE1</a:t>
            </a:r>
            <a:r>
              <a:rPr lang="en-US" sz="9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);</a:t>
            </a:r>
            <a:r>
              <a:rPr lang="en-US" sz="9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// Enable IC interrupt, enable timer 1 overflow interrupt //</a:t>
            </a: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0x21</a:t>
            </a:r>
          </a:p>
          <a:p>
            <a:pPr marL="0" indent="0">
              <a:buNone/>
            </a:pPr>
            <a:endParaRPr lang="en-US" sz="900" dirty="0">
              <a:solidFill>
                <a:schemeClr val="accent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</a:t>
            </a:r>
            <a:r>
              <a:rPr lang="en-US" sz="900" dirty="0" err="1">
                <a:solidFill>
                  <a:srgbClr val="88000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sei</a:t>
            </a:r>
            <a:r>
              <a:rPr lang="en-US" sz="900" dirty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()</a:t>
            </a:r>
            <a:r>
              <a:rPr lang="mr-IN" sz="900" dirty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;</a:t>
            </a:r>
            <a:endParaRPr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65" name="Google Shape;865;p46"/>
          <p:cNvSpPr txBox="1">
            <a:spLocks noGrp="1"/>
          </p:cNvSpPr>
          <p:nvPr>
            <p:ph type="title"/>
          </p:nvPr>
        </p:nvSpPr>
        <p:spPr>
          <a:xfrm>
            <a:off x="136500" y="103053"/>
            <a:ext cx="8665800" cy="7086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Code stays the same!</a:t>
            </a:r>
            <a:endParaRPr dirty="0">
              <a:solidFill>
                <a:srgbClr val="FFC000"/>
              </a:solidFill>
            </a:endParaRPr>
          </a:p>
        </p:txBody>
      </p:sp>
      <p:sp useBgFill="1">
        <p:nvSpPr>
          <p:cNvPr id="17" name="Google Shape;864;p46"/>
          <p:cNvSpPr txBox="1">
            <a:spLocks/>
          </p:cNvSpPr>
          <p:nvPr/>
        </p:nvSpPr>
        <p:spPr>
          <a:xfrm>
            <a:off x="5403272" y="738909"/>
            <a:ext cx="3740726" cy="4162981"/>
          </a:xfrm>
          <a:prstGeom prst="rect">
            <a:avLst/>
          </a:prstGeom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sz="900" dirty="0" smtClean="0">
                <a:solidFill>
                  <a:srgbClr val="0000FF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char </a:t>
            </a:r>
            <a:r>
              <a:rPr lang="en-US" sz="900" dirty="0" err="1" smtClean="0">
                <a:solidFill>
                  <a:srgbClr val="0070C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buf</a:t>
            </a:r>
            <a:r>
              <a:rPr lang="en-US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sz="900" dirty="0" smtClean="0">
                <a:solidFill>
                  <a:srgbClr val="A000A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MAX</a:t>
            </a:r>
            <a:r>
              <a:rPr lang="mr-IN" sz="900" dirty="0" smtClean="0">
                <a:latin typeface="Arial" charset="0"/>
                <a:ea typeface="Arial" charset="0"/>
                <a:cs typeface="Arial" charset="0"/>
              </a:rPr>
              <a:t>] = {0};</a:t>
            </a:r>
            <a:endParaRPr lang="en-US" sz="9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mr-IN" sz="9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Font typeface="Montserrat"/>
              <a:buNone/>
            </a:pP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mr-IN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//</a:t>
            </a: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900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sprintf</a:t>
            </a:r>
            <a:r>
              <a:rPr lang="mr-IN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900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stores</a:t>
            </a:r>
            <a:r>
              <a:rPr lang="mr-IN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the </a:t>
            </a:r>
            <a:r>
              <a:rPr lang="mr-IN" sz="900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whole</a:t>
            </a:r>
            <a:r>
              <a:rPr lang="mr-IN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900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output</a:t>
            </a:r>
            <a:r>
              <a:rPr lang="mr-IN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900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into</a:t>
            </a:r>
            <a:r>
              <a:rPr lang="mr-IN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900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buf</a:t>
            </a:r>
            <a:endParaRPr lang="mr-IN" sz="900" dirty="0" smtClean="0">
              <a:solidFill>
                <a:schemeClr val="accent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mr-IN" sz="9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sprintf</a:t>
            </a:r>
            <a:r>
              <a:rPr lang="mr-IN" sz="90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mr-IN" sz="900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buf</a:t>
            </a:r>
            <a:r>
              <a:rPr lang="mr-IN" sz="900" dirty="0" smtClean="0">
                <a:latin typeface="Arial" charset="0"/>
                <a:ea typeface="Arial" charset="0"/>
                <a:cs typeface="Arial" charset="0"/>
              </a:rPr>
              <a:t>,"</a:t>
            </a:r>
            <a:r>
              <a:rPr lang="mr-IN" sz="9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mr-IN" sz="9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r>
              <a:rPr lang="mr-IN" sz="9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mr-IN" sz="9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9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test</a:t>
            </a:r>
            <a:r>
              <a:rPr lang="mr-IN" sz="9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9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reading</a:t>
            </a:r>
            <a:r>
              <a:rPr lang="en-US" sz="9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9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en-US" sz="9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9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%</a:t>
            </a:r>
            <a:r>
              <a:rPr lang="mr-IN" sz="9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r>
              <a:rPr lang="mr-IN" sz="9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mr-IN" sz="9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r>
              <a:rPr lang="mr-IN" sz="9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mr-IN" sz="9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mr-IN" sz="900" dirty="0" smtClean="0">
                <a:latin typeface="Arial" charset="0"/>
                <a:ea typeface="Arial" charset="0"/>
                <a:cs typeface="Arial" charset="0"/>
              </a:rPr>
              <a:t>",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900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measured_rpm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);</a:t>
            </a:r>
          </a:p>
          <a:p>
            <a:pPr marL="0" indent="0">
              <a:buNone/>
            </a:pPr>
            <a:endParaRPr lang="mr-IN" sz="9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mr-IN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// </a:t>
            </a:r>
            <a:r>
              <a:rPr lang="mr-IN" sz="900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send</a:t>
            </a:r>
            <a:r>
              <a:rPr lang="mr-IN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mr-IN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900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content</a:t>
            </a:r>
            <a:r>
              <a:rPr lang="mr-IN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of </a:t>
            </a:r>
            <a:r>
              <a:rPr lang="mr-IN" sz="900" dirty="0" err="1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buf</a:t>
            </a: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9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to </a:t>
            </a: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host PC’s Atmel’s 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Terminal extension </a:t>
            </a: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mr-IN" sz="9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UARTserialWrite</a:t>
            </a:r>
            <a:r>
              <a:rPr lang="mr-IN" sz="90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900" dirty="0" err="1" smtClean="0">
                <a:solidFill>
                  <a:srgbClr val="0070C0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buf</a:t>
            </a:r>
            <a:r>
              <a:rPr lang="mr-IN" sz="900" dirty="0" smtClean="0">
                <a:latin typeface="Arial" charset="0"/>
                <a:ea typeface="Arial" charset="0"/>
                <a:cs typeface="Arial" charset="0"/>
              </a:rPr>
              <a:t>); </a:t>
            </a:r>
            <a:endParaRPr lang="en-US" sz="9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}</a:t>
            </a:r>
          </a:p>
          <a:p>
            <a:pPr marL="0" indent="0">
              <a:buNone/>
            </a:pPr>
            <a:endParaRPr lang="en-US" sz="900" dirty="0" smtClean="0"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indent="0">
              <a:buNone/>
            </a:pPr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// Timer </a:t>
            </a: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1 Input Capture Interrupt for keeping track of RPM.</a:t>
            </a:r>
            <a:endParaRPr lang="en-US" sz="900" dirty="0"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indent="0">
              <a:buNone/>
            </a:pP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ISR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(</a:t>
            </a: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TIMER1_CAPT_vect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){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rgbClr val="0000FF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   if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(</a:t>
            </a:r>
            <a:r>
              <a:rPr lang="en-US" sz="9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rising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){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   </a:t>
            </a: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TCNT1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= 0x0000;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   </a:t>
            </a:r>
            <a:r>
              <a:rPr lang="en-US" sz="9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overflow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= 0;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   </a:t>
            </a:r>
            <a:r>
              <a:rPr lang="en-US" sz="9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timerValue</a:t>
            </a:r>
            <a:r>
              <a:rPr lang="en-US" sz="9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= 0;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   </a:t>
            </a:r>
            <a:r>
              <a:rPr lang="en-US" sz="9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rising</a:t>
            </a:r>
            <a:r>
              <a:rPr lang="en-US" sz="9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= 0;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   </a:t>
            </a: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TIFR1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|= (1 &lt;&lt; </a:t>
            </a: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TOV1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);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   </a:t>
            </a: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TIMSK1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|= (1 &lt;&lt; </a:t>
            </a: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TOIE1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);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}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</a:t>
            </a:r>
            <a:r>
              <a:rPr lang="en-US" sz="900" dirty="0" smtClean="0">
                <a:solidFill>
                  <a:srgbClr val="0000FF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else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{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    </a:t>
            </a:r>
            <a:r>
              <a:rPr lang="en-US" sz="900" dirty="0" err="1" smtClean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timerValue</a:t>
            </a:r>
            <a:r>
              <a:rPr lang="en-US" sz="900" dirty="0" smtClean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= </a:t>
            </a: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ICR1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+ (</a:t>
            </a:r>
            <a:r>
              <a:rPr lang="en-US" sz="9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  <a:sym typeface="Arial"/>
              </a:rPr>
              <a:t>overflow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* 0x10000UL);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           </a:t>
            </a:r>
            <a:r>
              <a:rPr lang="en-US" sz="900" dirty="0" err="1" smtClean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measured_rpm</a:t>
            </a:r>
            <a:r>
              <a:rPr lang="en-US" sz="900" dirty="0" smtClean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=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measured_rpm</a:t>
            </a:r>
            <a:r>
              <a:rPr lang="en-US" sz="900" dirty="0">
                <a:solidFill>
                  <a:schemeClr val="tx2">
                    <a:lumMod val="10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chemeClr val="tx2">
                    <a:lumMod val="10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+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1; </a:t>
            </a:r>
            <a:r>
              <a:rPr lang="en-US" sz="9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Increment rpm count</a:t>
            </a:r>
            <a:endParaRPr lang="en-US" sz="900" dirty="0" smtClean="0"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    </a:t>
            </a:r>
            <a:r>
              <a:rPr lang="en-US" sz="900" dirty="0" smtClean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rising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= 1;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  </a:t>
            </a:r>
            <a:r>
              <a:rPr lang="en-US" sz="900" dirty="0" smtClean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TIMSK1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&amp;= ~(1 &lt;&lt; </a:t>
            </a: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TOIE1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);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 }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     </a:t>
            </a: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TCCR1B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^= (1 &lt;&lt; </a:t>
            </a: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ICES1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); </a:t>
            </a:r>
            <a:r>
              <a:rPr lang="en-US" sz="9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// Switch the trigger edge</a:t>
            </a:r>
          </a:p>
          <a:p>
            <a:pPr marL="0" indent="0">
              <a:buNone/>
            </a:pP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      }</a:t>
            </a:r>
            <a:endParaRPr lang="mr-IN" sz="900" dirty="0" smtClean="0"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indent="0">
              <a:buFont typeface="Montserrat"/>
              <a:buNone/>
            </a:pPr>
            <a:r>
              <a:rPr lang="mr-IN" sz="900" dirty="0" smtClean="0"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}</a:t>
            </a:r>
            <a:endParaRPr lang="en-US" sz="900" dirty="0" smtClean="0"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indent="0">
              <a:buNone/>
            </a:pPr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// Timer 1 Overflow Interrupt Response for r</a:t>
            </a:r>
            <a:r>
              <a:rPr lang="en-US" sz="9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esetting </a:t>
            </a:r>
            <a:r>
              <a:rPr lang="en-US" sz="900" dirty="0" err="1" smtClean="0">
                <a:solidFill>
                  <a:schemeClr val="accent2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measured_rpm</a:t>
            </a:r>
            <a:r>
              <a:rPr lang="en-US" sz="900" dirty="0">
                <a:solidFill>
                  <a:schemeClr val="accent2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.</a:t>
            </a:r>
            <a:endParaRPr lang="en-US" sz="900" dirty="0" smtClean="0">
              <a:solidFill>
                <a:schemeClr val="accent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ISR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(</a:t>
            </a:r>
            <a:r>
              <a:rPr lang="en-US" sz="900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TIMER1_OVF_vect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  <a:sym typeface="Arial"/>
              </a:rPr>
              <a:t>){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measured_rpm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 </a:t>
            </a:r>
            <a:r>
              <a:rPr lang="en-US" sz="900" dirty="0" smtClean="0">
                <a:solidFill>
                  <a:schemeClr val="tx2">
                    <a:lumMod val="10000"/>
                  </a:schemeClr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Arial"/>
              </a:rPr>
              <a:t>= 0;}</a:t>
            </a:r>
            <a:endParaRPr lang="mr-IN" sz="900" dirty="0">
              <a:solidFill>
                <a:schemeClr val="tx2">
                  <a:lumMod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7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1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5" name="Google Shape;715;p31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21</a:t>
            </a:fld>
            <a:r>
              <a:rPr lang="en-US" dirty="0" smtClean="0"/>
              <a:t>/25</a:t>
            </a:r>
            <a:endParaRPr dirty="0"/>
          </a:p>
        </p:txBody>
      </p:sp>
      <p:pic>
        <p:nvPicPr>
          <p:cNvPr id="3" name="short_diy_tachome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03789" y="1597890"/>
            <a:ext cx="4640211" cy="251381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48000" y="74400"/>
            <a:ext cx="8665800" cy="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5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9" name="Google Shape;643;p22"/>
          <p:cNvSpPr txBox="1"/>
          <p:nvPr/>
        </p:nvSpPr>
        <p:spPr>
          <a:xfrm>
            <a:off x="3001818" y="4871622"/>
            <a:ext cx="5648532" cy="30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000" dirty="0" smtClean="0"/>
              <a:t>Source: </a:t>
            </a:r>
            <a:r>
              <a:rPr lang="en-US" sz="1000" dirty="0" smtClean="0">
                <a:hlinkClick r:id="rId6"/>
              </a:rPr>
              <a:t>https</a:t>
            </a:r>
            <a:r>
              <a:rPr lang="en-US" sz="1000" dirty="0">
                <a:hlinkClick r:id="rId6"/>
              </a:rPr>
              <a:t>://www.instructables.com/id/Ho-to-Make-Arduino-Based-Digital-Tachometer-Simple/</a:t>
            </a:r>
            <a:endParaRPr lang="en-US" sz="1000" dirty="0"/>
          </a:p>
        </p:txBody>
      </p:sp>
      <p:sp>
        <p:nvSpPr>
          <p:cNvPr id="10" name="Google Shape;724;p32"/>
          <p:cNvSpPr txBox="1">
            <a:spLocks/>
          </p:cNvSpPr>
          <p:nvPr/>
        </p:nvSpPr>
        <p:spPr>
          <a:xfrm>
            <a:off x="4576213" y="4150945"/>
            <a:ext cx="4378037" cy="254473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Example RPM Tracking of a Single Motor</a:t>
            </a:r>
            <a:endParaRPr lang="en-US" dirty="0"/>
          </a:p>
        </p:txBody>
      </p:sp>
      <p:sp>
        <p:nvSpPr>
          <p:cNvPr id="13" name="Google Shape;724;p32"/>
          <p:cNvSpPr txBox="1">
            <a:spLocks/>
          </p:cNvSpPr>
          <p:nvPr/>
        </p:nvSpPr>
        <p:spPr>
          <a:xfrm>
            <a:off x="38100" y="783000"/>
            <a:ext cx="4465689" cy="3835902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SzPts val="2400"/>
              <a:buFont typeface="Arial"/>
              <a:buChar char="●"/>
            </a:pPr>
            <a:r>
              <a:rPr lang="en-US" sz="2400" dirty="0" smtClean="0"/>
              <a:t>Add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motor via </a:t>
            </a:r>
            <a:r>
              <a:rPr lang="en-US" sz="2400" dirty="0"/>
              <a:t>OCR2A register. </a:t>
            </a:r>
            <a:endParaRPr lang="en-US" sz="2400" dirty="0" smtClean="0"/>
          </a:p>
          <a:p>
            <a:pPr marL="457200" indent="-381000">
              <a:buSzPts val="2400"/>
              <a:buFont typeface="Arial"/>
              <a:buChar char="●"/>
            </a:pPr>
            <a:r>
              <a:rPr lang="en-US" sz="2400" dirty="0" smtClean="0"/>
              <a:t>Requires another Input Capture Module, either through two motors sharing one input capture, or two Atmega328P chips.</a:t>
            </a:r>
            <a:endParaRPr lang="en-US" sz="2400" dirty="0"/>
          </a:p>
          <a:p>
            <a:pPr marL="457200" indent="-381000">
              <a:buSzPts val="2400"/>
              <a:buFont typeface="Arial"/>
              <a:buChar char="●"/>
            </a:pPr>
            <a:r>
              <a:rPr lang="en-US" sz="2400" dirty="0" smtClean="0"/>
              <a:t>Synchronize RPM based </a:t>
            </a:r>
            <a:r>
              <a:rPr lang="en-US" sz="2400" dirty="0"/>
              <a:t>on </a:t>
            </a:r>
            <a:r>
              <a:rPr lang="en-US" sz="2400" dirty="0" smtClean="0"/>
              <a:t>hall sensor readings and their offset from designated value.</a:t>
            </a:r>
          </a:p>
          <a:p>
            <a:pPr marL="457200" indent="-381000">
              <a:buSzPts val="2400"/>
              <a:buFont typeface="Arial"/>
              <a:buChar char="●"/>
            </a:pPr>
            <a:endParaRPr lang="en-US" sz="2400" dirty="0" smtClean="0"/>
          </a:p>
          <a:p>
            <a:pPr marL="457200" indent="-381000">
              <a:buSzPts val="2400"/>
              <a:buFont typeface="Arial"/>
              <a:buChar char="●"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4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22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739" name="Google Shape;739;p34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0" name="Google Shape;740;p34"/>
          <p:cNvSpPr txBox="1">
            <a:spLocks noGrp="1"/>
          </p:cNvSpPr>
          <p:nvPr>
            <p:ph type="body" idx="1"/>
          </p:nvPr>
        </p:nvSpPr>
        <p:spPr>
          <a:xfrm>
            <a:off x="148750" y="646545"/>
            <a:ext cx="8764200" cy="4059855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228600" lvl="0" indent="-228600">
              <a:buSzPts val="1800"/>
            </a:pPr>
            <a:r>
              <a:rPr lang="en-US" sz="180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://maker.pro/arduino/tutorial/how-to-use-a-hall-effect-sensor-with-arduino</a:t>
            </a:r>
            <a:endParaRPr lang="en-US" sz="1800" dirty="0"/>
          </a:p>
          <a:p>
            <a:pPr marL="228600" indent="-228600">
              <a:buSzPts val="1800"/>
            </a:pPr>
            <a:r>
              <a:rPr lang="en-US" sz="1800" dirty="0" smtClean="0">
                <a:hlinkClick r:id="rId3"/>
              </a:rPr>
              <a:t>https://maker.pro/arduino/tutorial/how-to-use-a-hall-effect-sensor-with-arduino</a:t>
            </a:r>
            <a:endParaRPr lang="en-US" sz="1800" dirty="0" smtClean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 dirty="0" smtClean="0">
                <a:solidFill>
                  <a:schemeClr val="hlink"/>
                </a:solidFill>
                <a:hlinkClick r:id="rId4"/>
              </a:rPr>
              <a:t>https</a:t>
            </a:r>
            <a:r>
              <a:rPr lang="en-US" sz="1800" u="sng" dirty="0">
                <a:solidFill>
                  <a:schemeClr val="hlink"/>
                </a:solidFill>
                <a:hlinkClick r:id="rId4"/>
              </a:rPr>
              <a:t>://www.youtube.com/watch?v=gVl4B7NDnQY&amp;t=318s</a:t>
            </a:r>
            <a:endParaRPr sz="18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 dirty="0">
                <a:solidFill>
                  <a:schemeClr val="hlink"/>
                </a:solidFill>
                <a:hlinkClick r:id="rId5"/>
              </a:rPr>
              <a:t>https://electronics.stackexchange.com/questions/275161/understanding-voltage-and-current-of-a-phototransistor-w-collector-resistor</a:t>
            </a:r>
            <a:endParaRPr sz="18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How to connect resistor to hall sensor:</a:t>
            </a:r>
            <a:endParaRPr sz="1800" dirty="0"/>
          </a:p>
          <a:p>
            <a:pPr marL="457200" lvl="1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u="sng" dirty="0">
                <a:solidFill>
                  <a:schemeClr val="hlink"/>
                </a:solidFill>
                <a:hlinkClick r:id="rId3"/>
              </a:rPr>
              <a:t>https://maker.pro/arduino/tutorial/how-to-use-a-hall-effect-sensor-with-arduino</a:t>
            </a:r>
            <a:endParaRPr sz="18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Datasheets</a:t>
            </a:r>
            <a:endParaRPr sz="1800" dirty="0"/>
          </a:p>
          <a:p>
            <a:pPr marL="457200" lvl="1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 err="1"/>
              <a:t>Pololu</a:t>
            </a:r>
            <a:r>
              <a:rPr lang="en-US" sz="1800" dirty="0"/>
              <a:t> QTR-8A and QTR-8RC Reflectance Sensor</a:t>
            </a:r>
            <a:endParaRPr sz="1800" dirty="0"/>
          </a:p>
          <a:p>
            <a:pPr marL="457200" lvl="1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 err="1"/>
              <a:t>dji</a:t>
            </a:r>
            <a:r>
              <a:rPr lang="en-US" sz="1800" dirty="0"/>
              <a:t> 2212 920KV Brushless Motor</a:t>
            </a:r>
            <a:endParaRPr sz="1800" dirty="0"/>
          </a:p>
          <a:p>
            <a:pPr marL="457200" lvl="1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 err="1"/>
              <a:t>Dji</a:t>
            </a:r>
            <a:r>
              <a:rPr lang="en-US" sz="1800" dirty="0"/>
              <a:t> 30A </a:t>
            </a:r>
            <a:r>
              <a:rPr lang="en-US" sz="1800" dirty="0" err="1"/>
              <a:t>opto</a:t>
            </a:r>
            <a:r>
              <a:rPr lang="en-US" sz="1800" dirty="0"/>
              <a:t> ESC</a:t>
            </a:r>
            <a:endParaRPr sz="1800" dirty="0"/>
          </a:p>
          <a:p>
            <a:pPr marL="457200" lvl="1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 smtClean="0"/>
              <a:t>ATMega328P</a:t>
            </a:r>
          </a:p>
          <a:p>
            <a:pPr marL="0" lvl="0" indent="0">
              <a:buNone/>
            </a:pPr>
            <a:endParaRPr lang="en-US" sz="1800" dirty="0"/>
          </a:p>
          <a:p>
            <a:pPr marL="0" indent="-228600">
              <a:buSzPts val="1800"/>
              <a:buChar char="○"/>
            </a:pPr>
            <a:endParaRPr lang="en-US" sz="1800" dirty="0" smtClean="0"/>
          </a:p>
          <a:p>
            <a:pPr marL="457200" lvl="1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endParaRPr sz="1800" dirty="0" smtClean="0"/>
          </a:p>
          <a:p>
            <a:pPr marL="0" lvl="0" indent="0">
              <a:buNone/>
            </a:pPr>
            <a:endParaRPr lang="en-US" sz="18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 smtClean="0"/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741" name="Google Shape;741;p34"/>
          <p:cNvSpPr txBox="1">
            <a:spLocks noGrp="1"/>
          </p:cNvSpPr>
          <p:nvPr>
            <p:ph type="title"/>
          </p:nvPr>
        </p:nvSpPr>
        <p:spPr>
          <a:xfrm>
            <a:off x="148000" y="74400"/>
            <a:ext cx="8665800" cy="7086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3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2" name="Google Shape;732;p33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23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733" name="Google Shape;733;p33"/>
          <p:cNvSpPr txBox="1">
            <a:spLocks noGrp="1"/>
          </p:cNvSpPr>
          <p:nvPr>
            <p:ph type="title"/>
          </p:nvPr>
        </p:nvSpPr>
        <p:spPr>
          <a:xfrm>
            <a:off x="136500" y="127522"/>
            <a:ext cx="8665800" cy="963859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Appendix A: ATmega328P 16-bit Timer Input Capture Unit</a:t>
            </a:r>
            <a:endParaRPr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1061" y="1162994"/>
            <a:ext cx="5616677" cy="37189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61061" y="4336027"/>
            <a:ext cx="610191" cy="61757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35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3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2" name="Google Shape;732;p33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24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733" name="Google Shape;733;p33"/>
          <p:cNvSpPr txBox="1">
            <a:spLocks noGrp="1"/>
          </p:cNvSpPr>
          <p:nvPr>
            <p:ph type="title"/>
          </p:nvPr>
        </p:nvSpPr>
        <p:spPr>
          <a:xfrm>
            <a:off x="148000" y="1681019"/>
            <a:ext cx="8665800" cy="1810326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Appendix </a:t>
            </a:r>
            <a:r>
              <a:rPr lang="en-US" dirty="0" smtClean="0"/>
              <a:t>B:</a:t>
            </a:r>
            <a:br>
              <a:rPr lang="en-US" dirty="0" smtClean="0"/>
            </a:br>
            <a:r>
              <a:rPr lang="en-US" dirty="0" smtClean="0"/>
              <a:t> Potentiometer-Controlled BLDC from Presentation 1. </a:t>
            </a:r>
            <a:br>
              <a:rPr lang="en-US" dirty="0" smtClean="0"/>
            </a:br>
            <a:r>
              <a:rPr lang="en-US" b="0" dirty="0" smtClean="0"/>
              <a:t>(</a:t>
            </a:r>
            <a:r>
              <a:rPr lang="en-US" b="0" dirty="0" smtClean="0"/>
              <a:t>Base of presentation 2 code)</a:t>
            </a:r>
            <a:endParaRPr b="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6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3" name="Google Shape;863;p46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25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864" name="Google Shape;864;p46"/>
          <p:cNvSpPr txBox="1">
            <a:spLocks noGrp="1"/>
          </p:cNvSpPr>
          <p:nvPr>
            <p:ph type="body" idx="1"/>
          </p:nvPr>
        </p:nvSpPr>
        <p:spPr>
          <a:xfrm>
            <a:off x="148750" y="1030200"/>
            <a:ext cx="8764200" cy="3676200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#define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i="1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F_CPU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16000000ul</a:t>
            </a:r>
            <a:endParaRPr sz="9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#include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&lt;avr/io.h&gt;</a:t>
            </a:r>
            <a:endParaRPr sz="9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#include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&lt;util/delay.h&gt;</a:t>
            </a:r>
            <a:endParaRPr sz="9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#include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&lt;avr/interrupt.h&gt;</a:t>
            </a:r>
            <a:endParaRPr sz="9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solidFill>
                  <a:srgbClr val="88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main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95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9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{</a:t>
            </a:r>
            <a:endParaRPr sz="9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50">
                <a:solidFill>
                  <a:srgbClr val="88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ADC_Init</a:t>
            </a:r>
            <a:r>
              <a:rPr lang="en-US" sz="95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();</a:t>
            </a:r>
            <a:endParaRPr sz="95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DDRB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|=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&lt;&lt;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PINB1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	</a:t>
            </a:r>
            <a:r>
              <a:rPr lang="en-US" sz="95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//  Set OC1A (Pin 9) as output	</a:t>
            </a:r>
            <a:endParaRPr sz="950">
              <a:solidFill>
                <a:srgbClr val="008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PORTB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&amp;=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~(1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&lt;&lt;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PINB1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);</a:t>
            </a:r>
            <a:endParaRPr sz="9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50" i="1">
                <a:solidFill>
                  <a:srgbClr val="88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_delay_ms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(10000);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	</a:t>
            </a:r>
            <a:r>
              <a:rPr lang="en-US" sz="95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// Gives me time to start the DC supply</a:t>
            </a:r>
            <a:endParaRPr sz="950">
              <a:solidFill>
                <a:srgbClr val="008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TCNT1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0;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         	</a:t>
            </a:r>
            <a:r>
              <a:rPr lang="en-US" sz="95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// Initialize TCNT1</a:t>
            </a:r>
            <a:endParaRPr sz="950">
              <a:solidFill>
                <a:srgbClr val="008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ICR1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4999;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	</a:t>
            </a:r>
            <a:r>
              <a:rPr lang="en-US" sz="95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// 50 Hz PWM = 16MHz / (64*(1+4999))</a:t>
            </a:r>
            <a:endParaRPr sz="950">
              <a:solidFill>
                <a:srgbClr val="008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>
              <a:solidFill>
                <a:srgbClr val="008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95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// clk/64, set fast PWM, TOP in ICR1, Clear OC1A on compare match  (non-inverting)</a:t>
            </a:r>
            <a:endParaRPr sz="950">
              <a:solidFill>
                <a:srgbClr val="008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TCCR1A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(1&lt;&lt;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COM1A1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|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(1&lt;&lt;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WGM11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);</a:t>
            </a:r>
            <a:endParaRPr sz="9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TCCR1B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(1&lt;&lt;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WGM13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| (1&lt;&lt;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WGM12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| (1&lt;&lt;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CS11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| (1&lt;&lt;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CS10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);</a:t>
            </a:r>
            <a:endParaRPr sz="9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OCR1A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40;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        	</a:t>
            </a:r>
            <a:r>
              <a:rPr lang="en-US" sz="95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// 0.8 ms. &lt; 1ms to arm the BLDC motor</a:t>
            </a:r>
            <a:endParaRPr sz="950">
              <a:solidFill>
                <a:srgbClr val="008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950" i="1">
                <a:solidFill>
                  <a:srgbClr val="88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_delay_ms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(2000);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	</a:t>
            </a:r>
            <a:r>
              <a:rPr lang="en-US" sz="95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// 5 seconds buffer time.</a:t>
            </a:r>
            <a:endParaRPr sz="950">
              <a:solidFill>
                <a:srgbClr val="008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>
              <a:solidFill>
                <a:srgbClr val="008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95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// Read ADC0. Between 120-600 (2.4-12 ms pulse)</a:t>
            </a:r>
            <a:endParaRPr sz="950">
              <a:solidFill>
                <a:srgbClr val="008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950">
                <a:solidFill>
                  <a:srgbClr val="0000FF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while</a:t>
            </a:r>
            <a:r>
              <a:rPr lang="en-US" sz="95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(1)</a:t>
            </a:r>
            <a:r>
              <a:rPr lang="en-US" sz="950">
                <a:solidFill>
                  <a:srgbClr val="A31515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solidFill>
                  <a:srgbClr val="A000A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OCR1A</a:t>
            </a:r>
            <a:r>
              <a:rPr lang="en-US" sz="950">
                <a:solidFill>
                  <a:srgbClr val="A31515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950">
                <a:solidFill>
                  <a:srgbClr val="A31515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120</a:t>
            </a:r>
            <a:r>
              <a:rPr lang="en-US" sz="950">
                <a:solidFill>
                  <a:srgbClr val="A31515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-US" sz="950">
                <a:solidFill>
                  <a:srgbClr val="A31515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950">
                <a:solidFill>
                  <a:srgbClr val="88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ADC0_Read</a:t>
            </a:r>
            <a:r>
              <a:rPr lang="en-US" sz="95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()/3.0);</a:t>
            </a:r>
            <a:endParaRPr sz="95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866" name="Google Shape;866;p46"/>
          <p:cNvSpPr txBox="1">
            <a:spLocks noGrp="1"/>
          </p:cNvSpPr>
          <p:nvPr>
            <p:ph type="body" idx="1"/>
          </p:nvPr>
        </p:nvSpPr>
        <p:spPr>
          <a:xfrm>
            <a:off x="4323075" y="3373650"/>
            <a:ext cx="4696500" cy="1521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0000FF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-US" sz="950">
                <a:solidFill>
                  <a:srgbClr val="A31515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solidFill>
                  <a:srgbClr val="88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ADC0_Read</a:t>
            </a:r>
            <a:r>
              <a:rPr lang="en-US" sz="95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()</a:t>
            </a:r>
            <a:endParaRPr sz="95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{</a:t>
            </a:r>
            <a:endParaRPr sz="9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ADMUX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&lt;&lt;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REFS0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	</a:t>
            </a:r>
            <a:r>
              <a:rPr lang="en-US" sz="95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// Set ADC0 to read</a:t>
            </a:r>
            <a:endParaRPr sz="950">
              <a:solidFill>
                <a:srgbClr val="008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ADCSRA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|=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(1&lt;&lt;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ADSC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	</a:t>
            </a:r>
            <a:r>
              <a:rPr lang="en-US" sz="95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// Start ADC conversion</a:t>
            </a:r>
            <a:endParaRPr sz="950">
              <a:solidFill>
                <a:srgbClr val="008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5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// Wait until end of conversion by polling ADC interrupt flag</a:t>
            </a:r>
            <a:endParaRPr sz="950">
              <a:solidFill>
                <a:srgbClr val="008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5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while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(!(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ADCSRA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(1&lt;&lt;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ADIF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)));</a:t>
            </a:r>
            <a:endParaRPr sz="9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ADCSRA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|=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(1&lt;&lt;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ADIF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	</a:t>
            </a:r>
            <a:r>
              <a:rPr lang="en-US" sz="95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// Clear interrupt flag</a:t>
            </a:r>
            <a:endParaRPr sz="950">
              <a:solidFill>
                <a:srgbClr val="008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50" i="1">
                <a:solidFill>
                  <a:srgbClr val="88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_delay_ms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(1);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	</a:t>
            </a:r>
            <a:r>
              <a:rPr lang="en-US" sz="95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// Wait a little bit</a:t>
            </a:r>
            <a:endParaRPr sz="950">
              <a:solidFill>
                <a:srgbClr val="008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5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ADCW</a:t>
            </a: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  <a:r>
              <a:rPr lang="en-US" sz="95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	</a:t>
            </a:r>
            <a:r>
              <a:rPr lang="en-US" sz="95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// Return ADC data register </a:t>
            </a:r>
            <a:endParaRPr sz="950">
              <a:solidFill>
                <a:srgbClr val="008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}</a:t>
            </a:r>
            <a:endParaRPr sz="9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>
              <a:solidFill>
                <a:srgbClr val="0000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7" name="Google Shape;867;p46"/>
          <p:cNvCxnSpPr/>
          <p:nvPr/>
        </p:nvCxnSpPr>
        <p:spPr>
          <a:xfrm flipH="1">
            <a:off x="925275" y="1511900"/>
            <a:ext cx="3404100" cy="49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8" name="Google Shape;868;p46"/>
          <p:cNvCxnSpPr/>
          <p:nvPr/>
        </p:nvCxnSpPr>
        <p:spPr>
          <a:xfrm flipH="1">
            <a:off x="2797575" y="3488925"/>
            <a:ext cx="1525500" cy="54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9" name="Google Shape;869;p46"/>
          <p:cNvSpPr txBox="1">
            <a:spLocks noGrp="1"/>
          </p:cNvSpPr>
          <p:nvPr>
            <p:ph type="body" idx="1"/>
          </p:nvPr>
        </p:nvSpPr>
        <p:spPr>
          <a:xfrm>
            <a:off x="4323075" y="1405125"/>
            <a:ext cx="4696500" cy="1242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dirty="0">
                <a:solidFill>
                  <a:srgbClr val="0000FF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-US" sz="950" dirty="0">
                <a:solidFill>
                  <a:srgbClr val="A31515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dirty="0" err="1">
                <a:solidFill>
                  <a:srgbClr val="88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ADC_Init</a:t>
            </a:r>
            <a:r>
              <a:rPr lang="en-US" sz="95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()</a:t>
            </a:r>
            <a:r>
              <a:rPr lang="en-US" sz="950" dirty="0">
                <a:solidFill>
                  <a:srgbClr val="A31515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	</a:t>
            </a:r>
            <a:endParaRPr sz="950" dirty="0">
              <a:solidFill>
                <a:srgbClr val="A3151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{</a:t>
            </a:r>
            <a:endParaRPr sz="950" dirty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50" dirty="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DDRC</a:t>
            </a: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=0x00;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	</a:t>
            </a:r>
            <a:r>
              <a:rPr lang="en-US" sz="950" dirty="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//Make ADC port as input</a:t>
            </a:r>
            <a:endParaRPr sz="950" dirty="0">
              <a:solidFill>
                <a:srgbClr val="008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50" dirty="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// Enable ADC, with </a:t>
            </a:r>
            <a:r>
              <a:rPr lang="en-US" sz="950" dirty="0" err="1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freq</a:t>
            </a:r>
            <a:r>
              <a:rPr lang="en-US" sz="950" dirty="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/128 now 2</a:t>
            </a:r>
            <a:endParaRPr sz="950" dirty="0">
              <a:solidFill>
                <a:srgbClr val="008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50" dirty="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ADCSRA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&lt;&lt;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dirty="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ADEN</a:t>
            </a: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&lt;&lt;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dirty="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ADPS2</a:t>
            </a: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&lt;&lt;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dirty="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ADPS1</a:t>
            </a: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&lt;&lt;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dirty="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ADPS0</a:t>
            </a: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);</a:t>
            </a:r>
            <a:endParaRPr sz="950" dirty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50" dirty="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// </a:t>
            </a:r>
            <a:r>
              <a:rPr lang="en-US" sz="950" dirty="0" err="1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AVcc</a:t>
            </a:r>
            <a:r>
              <a:rPr lang="en-US" sz="950" dirty="0">
                <a:solidFill>
                  <a:srgbClr val="008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as Reference voltage, ADC0 as input</a:t>
            </a:r>
            <a:endParaRPr sz="950" dirty="0">
              <a:solidFill>
                <a:srgbClr val="008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50" dirty="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ADMUX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&lt;&lt;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50" dirty="0">
                <a:solidFill>
                  <a:srgbClr val="A000A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REFS0</a:t>
            </a: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en-US" sz="950" dirty="0">
                <a:solidFill>
                  <a:srgbClr val="A3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	</a:t>
            </a:r>
            <a:endParaRPr sz="950" dirty="0">
              <a:solidFill>
                <a:srgbClr val="A3151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}</a:t>
            </a:r>
            <a:endParaRPr sz="950" dirty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950" dirty="0">
              <a:solidFill>
                <a:srgbClr val="0000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01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1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21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3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632" name="Google Shape;632;p21"/>
          <p:cNvSpPr txBox="1">
            <a:spLocks noGrp="1"/>
          </p:cNvSpPr>
          <p:nvPr>
            <p:ph type="body" idx="1"/>
          </p:nvPr>
        </p:nvSpPr>
        <p:spPr>
          <a:xfrm>
            <a:off x="148750" y="1030200"/>
            <a:ext cx="8764200" cy="3676200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Requires DC motor w./o. Gear box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Shaft needs a flat side for screwing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dirty="0"/>
              <a:t>Otherwise, coupler needs to be hot fitted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 smtClean="0"/>
              <a:t>Requires system characterization. i.e. voltage to RPM transfer function.</a:t>
            </a:r>
            <a:endParaRPr dirty="0"/>
          </a:p>
        </p:txBody>
      </p:sp>
      <p:sp>
        <p:nvSpPr>
          <p:cNvPr id="633" name="Google Shape;633;p21"/>
          <p:cNvSpPr txBox="1">
            <a:spLocks noGrp="1"/>
          </p:cNvSpPr>
          <p:nvPr>
            <p:ph type="title"/>
          </p:nvPr>
        </p:nvSpPr>
        <p:spPr>
          <a:xfrm>
            <a:off x="148000" y="74400"/>
            <a:ext cx="8665800" cy="7086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2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p22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4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640" name="Google Shape;640;p22"/>
          <p:cNvSpPr txBox="1">
            <a:spLocks noGrp="1"/>
          </p:cNvSpPr>
          <p:nvPr>
            <p:ph type="body" idx="1"/>
          </p:nvPr>
        </p:nvSpPr>
        <p:spPr>
          <a:xfrm>
            <a:off x="148750" y="1030200"/>
            <a:ext cx="8764200" cy="3676200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Phototransistor!</a:t>
            </a:r>
            <a:endParaRPr/>
          </a:p>
        </p:txBody>
      </p:sp>
      <p:sp>
        <p:nvSpPr>
          <p:cNvPr id="641" name="Google Shape;641;p22"/>
          <p:cNvSpPr txBox="1">
            <a:spLocks noGrp="1"/>
          </p:cNvSpPr>
          <p:nvPr>
            <p:ph type="title"/>
          </p:nvPr>
        </p:nvSpPr>
        <p:spPr>
          <a:xfrm>
            <a:off x="148000" y="74400"/>
            <a:ext cx="8665800" cy="7086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Easier Alternative</a:t>
            </a:r>
            <a:endParaRPr/>
          </a:p>
        </p:txBody>
      </p:sp>
      <p:pic>
        <p:nvPicPr>
          <p:cNvPr id="642" name="Google Shape;6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350" y="1466153"/>
            <a:ext cx="6465107" cy="34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22"/>
          <p:cNvSpPr txBox="1"/>
          <p:nvPr/>
        </p:nvSpPr>
        <p:spPr>
          <a:xfrm>
            <a:off x="4300150" y="4360500"/>
            <a:ext cx="4708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Source: </a:t>
            </a:r>
            <a:r>
              <a:rPr lang="en-US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</a:t>
            </a:r>
            <a:r>
              <a:rPr lang="en-US" sz="1000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electronics.stackexchange.com/questions/275161/understanding-voltage-and-current-of-a-phototransistor-w-collector-resistor</a:t>
            </a:r>
            <a:endParaRPr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3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9" name="Google Shape;649;p23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5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650" name="Google Shape;650;p23"/>
          <p:cNvSpPr txBox="1">
            <a:spLocks noGrp="1"/>
          </p:cNvSpPr>
          <p:nvPr>
            <p:ph type="title"/>
          </p:nvPr>
        </p:nvSpPr>
        <p:spPr>
          <a:xfrm>
            <a:off x="148000" y="2056200"/>
            <a:ext cx="8665800" cy="7086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LED as a Phototransistor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4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p24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6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657" name="Google Shape;657;p24"/>
          <p:cNvSpPr txBox="1">
            <a:spLocks noGrp="1"/>
          </p:cNvSpPr>
          <p:nvPr>
            <p:ph type="body" idx="1"/>
          </p:nvPr>
        </p:nvSpPr>
        <p:spPr>
          <a:xfrm>
            <a:off x="148750" y="1030200"/>
            <a:ext cx="8764200" cy="3676200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8" name="Google Shape;658;p24"/>
          <p:cNvSpPr txBox="1">
            <a:spLocks noGrp="1"/>
          </p:cNvSpPr>
          <p:nvPr>
            <p:ph type="title"/>
          </p:nvPr>
        </p:nvSpPr>
        <p:spPr>
          <a:xfrm>
            <a:off x="148000" y="74400"/>
            <a:ext cx="8665800" cy="7086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lazer_effect_low_r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9144001" cy="4867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5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25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7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666" name="Google Shape;666;p25"/>
          <p:cNvSpPr txBox="1">
            <a:spLocks noGrp="1"/>
          </p:cNvSpPr>
          <p:nvPr>
            <p:ph type="title"/>
          </p:nvPr>
        </p:nvSpPr>
        <p:spPr>
          <a:xfrm>
            <a:off x="148000" y="2056200"/>
            <a:ext cx="8665800" cy="7086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with BLDC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6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26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8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673" name="Google Shape;673;p26"/>
          <p:cNvSpPr txBox="1">
            <a:spLocks noGrp="1"/>
          </p:cNvSpPr>
          <p:nvPr>
            <p:ph type="body" idx="1"/>
          </p:nvPr>
        </p:nvSpPr>
        <p:spPr>
          <a:xfrm>
            <a:off x="148750" y="1030200"/>
            <a:ext cx="8764200" cy="3676200"/>
          </a:xfrm>
          <a:prstGeom prst="rect">
            <a:avLst/>
          </a:prstGeom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4" name="Google Shape;674;p26"/>
          <p:cNvSpPr txBox="1">
            <a:spLocks noGrp="1"/>
          </p:cNvSpPr>
          <p:nvPr>
            <p:ph type="title"/>
          </p:nvPr>
        </p:nvSpPr>
        <p:spPr>
          <a:xfrm>
            <a:off x="148000" y="74400"/>
            <a:ext cx="8665800" cy="7086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50hz_low_r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9144001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7"/>
          <p:cNvSpPr/>
          <p:nvPr/>
        </p:nvSpPr>
        <p:spPr>
          <a:xfrm>
            <a:off x="-189900" y="-189900"/>
            <a:ext cx="1899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p27"/>
          <p:cNvSpPr txBox="1">
            <a:spLocks noGrp="1"/>
          </p:cNvSpPr>
          <p:nvPr>
            <p:ph type="sldNum" idx="12"/>
          </p:nvPr>
        </p:nvSpPr>
        <p:spPr>
          <a:xfrm>
            <a:off x="8650350" y="4953600"/>
            <a:ext cx="303900" cy="1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fld id="{00000000-1234-1234-1234-123412341234}" type="slidenum">
              <a:rPr lang="en-US" smtClean="0"/>
              <a:t>9</a:t>
            </a:fld>
            <a:r>
              <a:rPr lang="en-US" dirty="0" smtClean="0"/>
              <a:t>/25</a:t>
            </a:r>
            <a:endParaRPr dirty="0"/>
          </a:p>
        </p:txBody>
      </p:sp>
      <p:sp>
        <p:nvSpPr>
          <p:cNvPr id="682" name="Google Shape;682;p27"/>
          <p:cNvSpPr txBox="1">
            <a:spLocks noGrp="1"/>
          </p:cNvSpPr>
          <p:nvPr>
            <p:ph type="title"/>
          </p:nvPr>
        </p:nvSpPr>
        <p:spPr>
          <a:xfrm>
            <a:off x="148000" y="996450"/>
            <a:ext cx="8665800" cy="38484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/>
              <a:t>960KV, 10V applied </a:t>
            </a:r>
            <a:endParaRPr sz="2400" b="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/>
              <a:t>Pulse width	 (</a:t>
            </a:r>
            <a:r>
              <a:rPr lang="en-US" sz="2400" b="0" dirty="0" err="1"/>
              <a:t>ms</a:t>
            </a:r>
            <a:r>
              <a:rPr lang="en-US" sz="2400" b="0" dirty="0"/>
              <a:t>)		Frequency(Hz)</a:t>
            </a:r>
            <a:endParaRPr sz="2400" b="0" dirty="0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/>
              <a:t>2:    					145</a:t>
            </a:r>
            <a:endParaRPr sz="2400" b="0" dirty="0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/>
              <a:t>1.7:  					136</a:t>
            </a:r>
            <a:endParaRPr sz="2400" b="0" dirty="0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/>
              <a:t>1.6:					</a:t>
            </a:r>
            <a:r>
              <a:rPr lang="en-US" sz="2400" b="0" dirty="0" smtClean="0"/>
              <a:t>133</a:t>
            </a:r>
            <a:endParaRPr sz="2400" b="0" dirty="0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/>
              <a:t>1.5:  					126</a:t>
            </a:r>
            <a:endParaRPr sz="2400" b="0" dirty="0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/>
              <a:t>1.4:  					110Hz</a:t>
            </a:r>
            <a:endParaRPr sz="2400" b="0" dirty="0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/>
              <a:t>1.3:  					90Hz</a:t>
            </a:r>
            <a:endParaRPr sz="2400" b="0" dirty="0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/>
              <a:t>1.2:  					45Hz</a:t>
            </a:r>
            <a:endParaRPr sz="2400" b="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dirty="0"/>
          </a:p>
        </p:txBody>
      </p:sp>
      <p:sp>
        <p:nvSpPr>
          <p:cNvPr id="683" name="Google Shape;683;p27"/>
          <p:cNvSpPr txBox="1">
            <a:spLocks noGrp="1"/>
          </p:cNvSpPr>
          <p:nvPr>
            <p:ph type="title"/>
          </p:nvPr>
        </p:nvSpPr>
        <p:spPr>
          <a:xfrm>
            <a:off x="148000" y="189825"/>
            <a:ext cx="8665800" cy="7086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 More Robust Set-up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53585F"/>
      </a:dk1>
      <a:lt1>
        <a:srgbClr val="5F3E0C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897</Words>
  <Application>Microsoft Macintosh PowerPoint</Application>
  <PresentationFormat>On-screen Show (16:9)</PresentationFormat>
  <Paragraphs>276</Paragraphs>
  <Slides>25</Slides>
  <Notes>25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Montserrat</vt:lpstr>
      <vt:lpstr>Merriweather Sans</vt:lpstr>
      <vt:lpstr>White</vt:lpstr>
      <vt:lpstr>PowerPoint Presentation</vt:lpstr>
      <vt:lpstr>How can I measure motor speed?</vt:lpstr>
      <vt:lpstr>Problem</vt:lpstr>
      <vt:lpstr>Easier Alternative</vt:lpstr>
      <vt:lpstr>Using LED as a Phototransistor</vt:lpstr>
      <vt:lpstr>PowerPoint Presentation</vt:lpstr>
      <vt:lpstr>Now with BLDC</vt:lpstr>
      <vt:lpstr>PowerPoint Presentation</vt:lpstr>
      <vt:lpstr> 960KV, 10V applied  Pulse width  (ms)  Frequency(Hz) 2:         145 1.7:       136 1.6:     133 1.5:       126 1.4:       110Hz 1.3:       90Hz 1.2:       45Hz  </vt:lpstr>
      <vt:lpstr>Use an Infrared Sensor!</vt:lpstr>
      <vt:lpstr>PowerPoint Presentation</vt:lpstr>
      <vt:lpstr>With ATmega328P microcontroller?</vt:lpstr>
      <vt:lpstr>Controlling 2 BLDC</vt:lpstr>
      <vt:lpstr>Which pin is for Input Capture?</vt:lpstr>
      <vt:lpstr>Presentation 1 + Get &amp; Display RPM</vt:lpstr>
      <vt:lpstr>Drawback of IR sensor</vt:lpstr>
      <vt:lpstr>Even Better Alternative: Hall Sensors!</vt:lpstr>
      <vt:lpstr>Hall Sensor Overview</vt:lpstr>
      <vt:lpstr>Connection</vt:lpstr>
      <vt:lpstr>Code stays the same!</vt:lpstr>
      <vt:lpstr>PowerPoint Presentation</vt:lpstr>
      <vt:lpstr>REFERENCES</vt:lpstr>
      <vt:lpstr>Appendix A: ATmega328P 16-bit Timer Input Capture Unit</vt:lpstr>
      <vt:lpstr>Appendix B:  Potentiometer-Controlled BLDC from Presentation 1.  (Base of presentation 2 code)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Ken Iiyoshi</cp:lastModifiedBy>
  <cp:revision>102</cp:revision>
  <dcterms:modified xsi:type="dcterms:W3CDTF">2019-12-17T19:55:03Z</dcterms:modified>
</cp:coreProperties>
</file>